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5"/>
  </p:notesMasterIdLst>
  <p:sldIdLst>
    <p:sldId id="256" r:id="rId2"/>
    <p:sldId id="258" r:id="rId3"/>
    <p:sldId id="259" r:id="rId4"/>
    <p:sldId id="428" r:id="rId5"/>
    <p:sldId id="260" r:id="rId6"/>
    <p:sldId id="261" r:id="rId7"/>
    <p:sldId id="262" r:id="rId8"/>
    <p:sldId id="263" r:id="rId9"/>
    <p:sldId id="264" r:id="rId10"/>
    <p:sldId id="265" r:id="rId11"/>
    <p:sldId id="442" r:id="rId12"/>
    <p:sldId id="271" r:id="rId13"/>
    <p:sldId id="268" r:id="rId14"/>
    <p:sldId id="419" r:id="rId15"/>
    <p:sldId id="269" r:id="rId16"/>
    <p:sldId id="270" r:id="rId17"/>
    <p:sldId id="420" r:id="rId18"/>
    <p:sldId id="421" r:id="rId19"/>
    <p:sldId id="276" r:id="rId20"/>
    <p:sldId id="422" r:id="rId21"/>
    <p:sldId id="273" r:id="rId22"/>
    <p:sldId id="424" r:id="rId23"/>
    <p:sldId id="425" r:id="rId24"/>
    <p:sldId id="277" r:id="rId25"/>
    <p:sldId id="423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0" r:id="rId36"/>
    <p:sldId id="296" r:id="rId37"/>
    <p:sldId id="297" r:id="rId38"/>
    <p:sldId id="426" r:id="rId39"/>
    <p:sldId id="427" r:id="rId40"/>
    <p:sldId id="298" r:id="rId41"/>
    <p:sldId id="287" r:id="rId42"/>
    <p:sldId id="288" r:id="rId43"/>
    <p:sldId id="429" r:id="rId44"/>
    <p:sldId id="430" r:id="rId45"/>
    <p:sldId id="291" r:id="rId46"/>
    <p:sldId id="431" r:id="rId47"/>
    <p:sldId id="433" r:id="rId48"/>
    <p:sldId id="294" r:id="rId49"/>
    <p:sldId id="434" r:id="rId50"/>
    <p:sldId id="289" r:id="rId51"/>
    <p:sldId id="441" r:id="rId52"/>
    <p:sldId id="303" r:id="rId53"/>
    <p:sldId id="304" r:id="rId54"/>
    <p:sldId id="439" r:id="rId55"/>
    <p:sldId id="300" r:id="rId56"/>
    <p:sldId id="301" r:id="rId57"/>
    <p:sldId id="302" r:id="rId58"/>
    <p:sldId id="435" r:id="rId59"/>
    <p:sldId id="436" r:id="rId60"/>
    <p:sldId id="313" r:id="rId61"/>
    <p:sldId id="315" r:id="rId62"/>
    <p:sldId id="444" r:id="rId63"/>
    <p:sldId id="445" r:id="rId64"/>
    <p:sldId id="448" r:id="rId65"/>
    <p:sldId id="446" r:id="rId66"/>
    <p:sldId id="437" r:id="rId67"/>
    <p:sldId id="438" r:id="rId68"/>
    <p:sldId id="449" r:id="rId69"/>
    <p:sldId id="450" r:id="rId70"/>
    <p:sldId id="305" r:id="rId71"/>
    <p:sldId id="451" r:id="rId72"/>
    <p:sldId id="452" r:id="rId73"/>
    <p:sldId id="453" r:id="rId74"/>
    <p:sldId id="454" r:id="rId75"/>
    <p:sldId id="455" r:id="rId76"/>
    <p:sldId id="326" r:id="rId77"/>
    <p:sldId id="327" r:id="rId78"/>
    <p:sldId id="328" r:id="rId79"/>
    <p:sldId id="329" r:id="rId80"/>
    <p:sldId id="330" r:id="rId81"/>
    <p:sldId id="334" r:id="rId82"/>
    <p:sldId id="335" r:id="rId83"/>
    <p:sldId id="336" r:id="rId84"/>
    <p:sldId id="337" r:id="rId85"/>
    <p:sldId id="338" r:id="rId86"/>
    <p:sldId id="339" r:id="rId87"/>
    <p:sldId id="331" r:id="rId88"/>
    <p:sldId id="332" r:id="rId89"/>
    <p:sldId id="333" r:id="rId90"/>
    <p:sldId id="340" r:id="rId91"/>
    <p:sldId id="341" r:id="rId92"/>
    <p:sldId id="342" r:id="rId93"/>
    <p:sldId id="343" r:id="rId94"/>
    <p:sldId id="344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9" r:id="rId151"/>
    <p:sldId id="418" r:id="rId152"/>
    <p:sldId id="410" r:id="rId153"/>
    <p:sldId id="411" r:id="rId154"/>
    <p:sldId id="413" r:id="rId155"/>
    <p:sldId id="415" r:id="rId156"/>
    <p:sldId id="417" r:id="rId157"/>
    <p:sldId id="402" r:id="rId158"/>
    <p:sldId id="403" r:id="rId159"/>
    <p:sldId id="404" r:id="rId160"/>
    <p:sldId id="405" r:id="rId161"/>
    <p:sldId id="406" r:id="rId162"/>
    <p:sldId id="407" r:id="rId163"/>
    <p:sldId id="408" r:id="rId1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de Bruin" initials="Jd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0433FF"/>
    <a:srgbClr val="FF00FF"/>
    <a:srgbClr val="DFCBE5"/>
    <a:srgbClr val="C000A8"/>
    <a:srgbClr val="FF5FFF"/>
    <a:srgbClr val="92FF50"/>
    <a:srgbClr val="A0C52C"/>
    <a:srgbClr val="C00041"/>
    <a:srgbClr val="8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9"/>
    <p:restoredTop sz="94031"/>
  </p:normalViewPr>
  <p:slideViewPr>
    <p:cSldViewPr snapToGrid="0" snapToObjects="1">
      <p:cViewPr varScale="1">
        <p:scale>
          <a:sx n="75" d="100"/>
          <a:sy n="75" d="100"/>
        </p:scale>
        <p:origin x="1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0-19T17:03:41.012" idx="1">
    <p:pos x="4032" y="-160"/>
    <p:text>plaatje van tidyverse
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2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3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04T09:24:31.235" idx="4">
    <p:pos x="6080" y="-160"/>
    <p:text>- show web page https://r4ds.had.co.nz/
-  add link to GitHub repo
- add link to execises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9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5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Think about: dependencies, version, purpose…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Recently developed</a:t>
            </a:r>
          </a:p>
          <a:p>
            <a:r>
              <a:t>Fast adoption by community</a:t>
            </a:r>
          </a:p>
          <a:p>
            <a:r>
              <a:t>Integration with RStudio</a:t>
            </a:r>
          </a:p>
          <a:p>
            <a:r>
              <a:t>Dev by Wickham</a:t>
            </a:r>
          </a:p>
          <a:p>
            <a:r>
              <a:t>- Collection of packages</a:t>
            </a:r>
          </a:p>
          <a:p>
            <a:r>
              <a:t>Everyone can make extensions to the tidyverse</a:t>
            </a:r>
          </a:p>
          <a:p>
            <a:r>
              <a:t>dplyr and ggplot2 are the most well known packages</a:t>
            </a:r>
          </a:p>
          <a:p>
            <a:r>
              <a:t>Easy to switch between base R and tidyverse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</a:t>
            </a:r>
          </a:p>
          <a:p>
            <a:endParaRPr/>
          </a:p>
          <a:p>
            <a:r>
              <a:t>Base R is confusing/old, non-intuitive -&gt; tidyverse introduces intuitive functions</a:t>
            </a:r>
          </a:p>
          <a:p>
            <a:r>
              <a:t>Different developers and historical inconsistencies -&gt; tidyverse has a shared grammar</a:t>
            </a:r>
          </a:p>
          <a:p>
            <a:endParaRPr/>
          </a:p>
          <a:p>
            <a:r>
              <a:t>"R is an old language, and some things that were useful 10 or 20 years ago now get in your way. It’s difficult to change base R without breaking existing code, so most innovation occurs in packages."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Move and duplicate this slide. </a:t>
            </a:r>
          </a:p>
          <a:p>
            <a:endParaRPr/>
          </a:p>
          <a:p>
            <a:r>
              <a:t>Remove Rmarkdown at this stage. Show it later 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Yes Jonathan, cranes are birds.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6" name="Shape 7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can assign values to variables, both numeric and character</a:t>
            </a:r>
          </a:p>
          <a:p>
            <a:r>
              <a:rPr dirty="0"/>
              <a:t>We can perform mathematical operations</a:t>
            </a:r>
          </a:p>
          <a:p>
            <a:r>
              <a:rPr dirty="0"/>
              <a:t>More complex mathematical operations can be performed using functions.</a:t>
            </a:r>
          </a:p>
          <a:p>
            <a:r>
              <a:rPr dirty="0"/>
              <a:t>See your </a:t>
            </a:r>
            <a:r>
              <a:rPr dirty="0" err="1"/>
              <a:t>cheatsheet</a:t>
            </a:r>
            <a:r>
              <a:rPr dirty="0"/>
              <a:t>!</a:t>
            </a:r>
          </a:p>
          <a:p>
            <a:r>
              <a:rPr dirty="0"/>
              <a:t>You will see that most of these are not operations you can perform on a single number (mean, sum, max, </a:t>
            </a:r>
            <a:r>
              <a:rPr dirty="0" err="1"/>
              <a:t>etc</a:t>
            </a:r>
            <a:r>
              <a:rPr dirty="0"/>
              <a:t>). For that, we need another data type.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https://jules32.github.io/2016-07-12-Oxford/dplyr_tidyr/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1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58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It's like determining whether there is coffee or tea in cup. None, there is nothing in the cup. NA we don't know what's in there. NULL, there isn't even a cup (we can't put something in there at all).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5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Recognize factor and numeric data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how to write a script and execute lines right away!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0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u.nl/en/research/research-data-management/tools-services/training-and-workshops" TargetMode="Externa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trechtUniversity/R-data-cafe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introRData" TargetMode="External"/><Relationship Id="rId2" Type="http://schemas.openxmlformats.org/officeDocument/2006/relationships/hyperlink" Target="mailto:b.m.i.vreede@uu.n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.debruin1@uu.nl" TargetMode="External"/><Relationship Id="rId2" Type="http://schemas.openxmlformats.org/officeDocument/2006/relationships/hyperlink" Target="mailto:b.m.r.kramer@uu.n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b.m.i.vreede@uu.n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ikecpeck/" TargetMode="Externa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8.t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hyperlink" Target="http://www.rstudio.com/resources/cheatsheets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elcome!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Welcome!</a:t>
            </a:r>
          </a:p>
          <a:p>
            <a:r>
              <a:rPr dirty="0"/>
              <a:t>Please download </a:t>
            </a:r>
            <a:r>
              <a:rPr lang="en-US" b="1" dirty="0"/>
              <a:t>all of </a:t>
            </a:r>
            <a:r>
              <a:rPr dirty="0"/>
              <a:t>the course material:</a:t>
            </a:r>
          </a:p>
        </p:txBody>
      </p:sp>
      <p:sp>
        <p:nvSpPr>
          <p:cNvPr id="128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29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and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rPr dirty="0"/>
              <a:t>and store it in a single, accessible folder on your computer.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  <p:grpSp>
        <p:nvGrpSpPr>
          <p:cNvPr id="134" name="Do you have a github account? Give us a star! :)"/>
          <p:cNvGrpSpPr/>
          <p:nvPr/>
        </p:nvGrpSpPr>
        <p:grpSpPr>
          <a:xfrm>
            <a:off x="7175748" y="533063"/>
            <a:ext cx="5288605" cy="1786621"/>
            <a:chOff x="0" y="0"/>
            <a:chExt cx="5288604" cy="1786620"/>
          </a:xfrm>
        </p:grpSpPr>
        <p:sp>
          <p:nvSpPr>
            <p:cNvPr id="133" name="Do you have a github account? Give us a star! :)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3000"/>
                </a:spcBef>
                <a:defRPr sz="2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Helvetica Neue Light"/>
                </a:defRPr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Do you have a github account? Give us a star! :)</a:t>
              </a:r>
            </a:p>
          </p:txBody>
        </p:sp>
        <p:pic>
          <p:nvPicPr>
            <p:cNvPr id="132" name="Do you have a github account? Give us a star! :)" descr="Do you have a github account? Give us a star! :)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ave you downloaded the course material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Have you downloaded the course material?</a:t>
            </a:r>
          </a:p>
        </p:txBody>
      </p:sp>
      <p:sp>
        <p:nvSpPr>
          <p:cNvPr id="174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75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lease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t>Please store it in a single, accessible folder on your computer.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597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tibble-200x232@2x.png" descr="tibble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583353" y="1562099"/>
            <a:ext cx="5715001" cy="6629401"/>
          </a:xfrm>
          <a:prstGeom prst="rect">
            <a:avLst/>
          </a:prstGeom>
        </p:spPr>
      </p:pic>
      <p:sp>
        <p:nvSpPr>
          <p:cNvPr id="602" name="package: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package: Tibble</a:t>
            </a:r>
          </a:p>
        </p:txBody>
      </p:sp>
      <p:sp>
        <p:nvSpPr>
          <p:cNvPr id="603" name="Improved data fram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"Tibbles are data frames, but they tweak some older </a:t>
            </a:r>
            <a:r>
              <a:rPr lang="en-US" dirty="0" err="1"/>
              <a:t>behaviours</a:t>
            </a:r>
            <a:r>
              <a:rPr lang="en-US" dirty="0"/>
              <a:t> to make life a little easier.”</a:t>
            </a:r>
          </a:p>
          <a:p>
            <a:endParaRPr lang="en-US" dirty="0"/>
          </a:p>
          <a:p>
            <a:pPr algn="r"/>
            <a:r>
              <a:rPr lang="en-US" b="1" i="1" dirty="0"/>
              <a:t>- Hadley Wickham</a:t>
            </a:r>
            <a:endParaRPr b="1" i="1" dirty="0"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i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</a:t>
            </a:r>
          </a:p>
        </p:txBody>
      </p:sp>
      <p:sp>
        <p:nvSpPr>
          <p:cNvPr id="609" name="&gt; tibble(a = 1:26, b = letter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tibble</a:t>
            </a:r>
            <a:r>
              <a:rPr dirty="0"/>
              <a:t>(a = 1:26, b = letters)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26 x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    a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1     1 a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2     2 b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3     3 c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4     4 d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5     5 e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6     6 f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7     7 g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8     8 h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 9     9 </a:t>
            </a:r>
            <a:r>
              <a:rPr dirty="0" err="1"/>
              <a:t>i</a:t>
            </a:r>
            <a:r>
              <a:rPr dirty="0"/>
              <a:t>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10    10 j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# ... with 16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bbles: from data.frame to tib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data.frame to tibble</a:t>
            </a:r>
          </a:p>
        </p:txBody>
      </p:sp>
      <p:sp>
        <p:nvSpPr>
          <p:cNvPr id="612" name="&gt; as_tibble(iri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as_tibble(iris)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        1.30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        1.70       0.400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        1.40       0.300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        1.50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        1.40       0.200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        1.50       0.100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bbles: from tibble to data.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Tibbles: from tibble to data.frame</a:t>
            </a:r>
          </a:p>
        </p:txBody>
      </p:sp>
      <p:sp>
        <p:nvSpPr>
          <p:cNvPr id="615" name="&gt; iris_tibble &lt;- as_tibble(iris)…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3100902" cy="82443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iris_tibble</a:t>
            </a:r>
            <a:r>
              <a:rPr sz="2200" dirty="0"/>
              <a:t> &lt;- </a:t>
            </a:r>
            <a:r>
              <a:rPr sz="2200" dirty="0" err="1"/>
              <a:t>as_tibble</a:t>
            </a:r>
            <a:r>
              <a:rPr sz="2200" dirty="0"/>
              <a:t>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</a:t>
            </a:r>
            <a:r>
              <a:rPr sz="2200" dirty="0" err="1"/>
              <a:t>as.data.frame</a:t>
            </a:r>
            <a:r>
              <a:rPr sz="2200" dirty="0"/>
              <a:t>(</a:t>
            </a:r>
            <a:r>
              <a:rPr sz="2200" dirty="0" err="1"/>
              <a:t>iris_tibble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    </a:t>
            </a:r>
            <a:r>
              <a:rPr sz="2200" dirty="0" err="1"/>
              <a:t>Sepal.Length</a:t>
            </a:r>
            <a:r>
              <a:rPr sz="2200" dirty="0"/>
              <a:t> </a:t>
            </a:r>
            <a:r>
              <a:rPr sz="2200" dirty="0" err="1"/>
              <a:t>Sepal.Width</a:t>
            </a:r>
            <a:r>
              <a:rPr sz="2200" dirty="0"/>
              <a:t> </a:t>
            </a:r>
            <a:r>
              <a:rPr sz="2200" dirty="0" err="1"/>
              <a:t>Petal.Length</a:t>
            </a:r>
            <a:r>
              <a:rPr sz="2200" dirty="0"/>
              <a:t> </a:t>
            </a:r>
            <a:r>
              <a:rPr sz="2200" dirty="0" err="1"/>
              <a:t>Petal.Width</a:t>
            </a:r>
            <a:r>
              <a:rPr sz="2200" dirty="0"/>
              <a:t>   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1            5.1         3.5          1.4         0.2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2            4.9         3.0          1.4         0.2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3            4.7         3.2          1.3         0.2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4            4.6         3.1          1.5         0.2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5            5.0         3.6          1.4         0.2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6            5.4         3.9          1.7         0.4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7            4.6         3.4          1.4         0.3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8            5.0         3.4          1.5         0.2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9            4.4         2.9          1.4         0.2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10           4.9         3.1          1.5         0.1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11           5.4         3.7          1.5         0.2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12           4.8         3.4          1.6         0.2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13           4.8         3.0          1.4         0.1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14           4.3         3.0          1.1         0.1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15           5.8         4.0          1.2         0.2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16           5.7         4.4          1.5         0.4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17           5.4         3.9          1.3         0.4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18           5.1         3.5          1.4         0.3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19           5.7         3.8          1.7         0.3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20           5.1         3.8          1.5         0.3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21           5.4         3.4          1.7         0.2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22           5.1         3.7          1.5         0.4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23           4.6         3.6          1.0         0.2     </a:t>
            </a:r>
            <a:r>
              <a:rPr sz="2200" dirty="0" err="1"/>
              <a:t>setosa</a:t>
            </a:r>
            <a:endParaRPr sz="22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24           5.1         3.3          1.7         0.5     </a:t>
            </a:r>
            <a:r>
              <a:rPr sz="2200" dirty="0" err="1"/>
              <a:t>setosa</a:t>
            </a:r>
            <a:endParaRPr sz="2200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readr-200x232@2x.png" descr="readr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896155" y="1562084"/>
            <a:ext cx="5715001" cy="6629400"/>
          </a:xfrm>
          <a:prstGeom prst="rect">
            <a:avLst/>
          </a:prstGeom>
        </p:spPr>
      </p:pic>
      <p:sp>
        <p:nvSpPr>
          <p:cNvPr id="618" name="Load and sav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and save data</a:t>
            </a:r>
          </a:p>
        </p:txBody>
      </p:sp>
      <p:sp>
        <p:nvSpPr>
          <p:cNvPr id="619" name="The basics of read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basics of readr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Screen Shot 2018-11-15 at 16.28.36.png" descr="Screen Shot 2018-11-15 at 16.28.36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836" r="2836"/>
          <a:stretch>
            <a:fillRect/>
          </a:stretch>
        </p:blipFill>
        <p:spPr>
          <a:xfrm>
            <a:off x="6493906" y="-25481"/>
            <a:ext cx="9118452" cy="13677678"/>
          </a:xfrm>
          <a:prstGeom prst="rect">
            <a:avLst/>
          </a:prstGeom>
        </p:spPr>
      </p:pic>
      <p:sp>
        <p:nvSpPr>
          <p:cNvPr id="622" name="Flat data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Flat data files</a:t>
            </a:r>
          </a:p>
        </p:txBody>
      </p:sp>
      <p:sp>
        <p:nvSpPr>
          <p:cNvPr id="623" name="Most common format: Comma-separated values (CSV)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4158049"/>
          </a:xfrm>
          <a:prstGeom prst="rect">
            <a:avLst/>
          </a:prstGeom>
        </p:spPr>
        <p:txBody>
          <a:bodyPr/>
          <a:lstStyle/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Most common format: Comma-separated values (CSV)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Delimiter-separated values (also stored as CSV)</a:t>
            </a:r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endParaRPr/>
          </a:p>
          <a:p>
            <a:pPr marL="326897" indent="-326897" defTabSz="578358">
              <a:buSzPct val="75000"/>
              <a:buFont typeface="Helvetica Neue"/>
              <a:buChar char="•"/>
              <a:defRPr sz="2574"/>
            </a:pPr>
            <a:r>
              <a:t>Common delimiters: 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comma           ,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semicolon       ;</a:t>
            </a:r>
          </a:p>
          <a:p>
            <a:pPr marL="779526" lvl="1" indent="-326897" defTabSz="578358">
              <a:buSzPct val="75000"/>
              <a:buFont typeface="Helvetica Neue"/>
              <a:buChar char="•"/>
              <a:defRPr sz="2574"/>
            </a:pPr>
            <a:r>
              <a:t>tab                  \t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26" name="Screen Shot 2019-02-14 at 17.27.50.png" descr="Screen Shot 2019-02-14 at 17.2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732" y="2377516"/>
            <a:ext cx="12239336" cy="527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755" y="3566518"/>
            <a:ext cx="3166595" cy="8649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oad data by using butt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data by using buttons</a:t>
            </a:r>
          </a:p>
        </p:txBody>
      </p:sp>
      <p:pic>
        <p:nvPicPr>
          <p:cNvPr id="631" name="Screen Shot 2018-10-30 at 00.57.00.png" descr="Screen Shot 2018-10-30 at 00.57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148165"/>
            <a:ext cx="11861800" cy="6828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6705" y="6551874"/>
            <a:ext cx="5437855" cy="2178756"/>
          </a:xfrm>
          <a:prstGeom prst="rect">
            <a:avLst/>
          </a:prstGeom>
        </p:spPr>
      </p:pic>
      <p:pic>
        <p:nvPicPr>
          <p:cNvPr id="634" name="Oval" descr="Oval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1198" y="7131819"/>
            <a:ext cx="1524160" cy="77056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2" animBg="1" advAuto="0"/>
      <p:bldP spid="634" grpId="1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38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</p:txBody>
      </p:sp>
      <p:pic>
        <p:nvPicPr>
          <p:cNvPr id="639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610" y="2401509"/>
            <a:ext cx="2931668" cy="11844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6" name="Ready?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676900" cy="139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 syntax &amp; the console</a:t>
            </a:r>
            <a:endParaRPr dirty="0"/>
          </a:p>
        </p:txBody>
      </p:sp>
      <p:sp>
        <p:nvSpPr>
          <p:cNvPr id="347" name="Writing your first script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Data types in R</a:t>
            </a:r>
          </a:p>
          <a:p>
            <a:r>
              <a:rPr lang="en-US" dirty="0">
                <a:latin typeface="+mn-lt"/>
              </a:rPr>
              <a:t>Combining data</a:t>
            </a:r>
          </a:p>
          <a:p>
            <a:r>
              <a:rPr lang="en-US" dirty="0">
                <a:latin typeface="+mn-lt"/>
              </a:rPr>
              <a:t>First functions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70528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3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read_delim("data/iris.csv", delim=',')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ad fla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flat files</a:t>
            </a:r>
          </a:p>
        </p:txBody>
      </p:sp>
      <p:sp>
        <p:nvSpPr>
          <p:cNvPr id="646" name="&gt; library(readr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library(readr)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data_iris &lt;- read_csv("data/iris.csv")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Parsed with column specification: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cols(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Sepal.Width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Petal.Length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Petal.Width = col_double(),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  Species = col_character()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FF2600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Exercis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dataset</a:t>
            </a:r>
          </a:p>
        </p:txBody>
      </p:sp>
      <p:sp>
        <p:nvSpPr>
          <p:cNvPr id="649" name="GPS data from 39 tagged individual cranes during fall migration of 2017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GPS data from 39 tagged individual cranes during fall migration of 2017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Courtesy of Sasha Pekarsky at the Hebrew University of Jerusalem, Israel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In the ‘data’ folder of your course materials.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5550"/>
          <a:stretch>
            <a:fillRect/>
          </a:stretch>
        </p:blipFill>
        <p:spPr>
          <a:xfrm>
            <a:off x="6881154" y="2511"/>
            <a:ext cx="9461380" cy="974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1-I and 1-II.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gplot2-200x232@2x.png" descr="ggplot2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844506" y="1562099"/>
            <a:ext cx="5715001" cy="6629401"/>
          </a:xfrm>
          <a:prstGeom prst="rect">
            <a:avLst/>
          </a:prstGeom>
        </p:spPr>
      </p:pic>
      <p:sp>
        <p:nvSpPr>
          <p:cNvPr id="657" name="Data visualis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</a:t>
            </a:r>
          </a:p>
        </p:txBody>
      </p:sp>
      <p:sp>
        <p:nvSpPr>
          <p:cNvPr id="658" name="Create eye candy with ggplot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eye candy with ggplot2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3846" r="23846"/>
          <a:stretch>
            <a:fillRect/>
          </a:stretch>
        </p:blipFill>
        <p:spPr>
          <a:xfrm>
            <a:off x="9220199" y="4749800"/>
            <a:ext cx="3276601" cy="3860800"/>
          </a:xfrm>
          <a:prstGeom prst="rect">
            <a:avLst/>
          </a:prstGeom>
        </p:spPr>
      </p:pic>
      <p:pic>
        <p:nvPicPr>
          <p:cNvPr id="661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1857" r="1857"/>
          <a:stretch>
            <a:fillRect/>
          </a:stretch>
        </p:blipFill>
        <p:spPr>
          <a:xfrm>
            <a:off x="9220200" y="1191476"/>
            <a:ext cx="3791472" cy="2430348"/>
          </a:xfrm>
          <a:prstGeom prst="rect">
            <a:avLst/>
          </a:prstGeom>
        </p:spPr>
      </p:pic>
      <p:pic>
        <p:nvPicPr>
          <p:cNvPr id="662" name="Image" descr="Image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520700" y="1909530"/>
            <a:ext cx="8369300" cy="5172540"/>
          </a:xfrm>
          <a:prstGeom prst="rect">
            <a:avLst/>
          </a:prstGeom>
        </p:spPr>
      </p:pic>
      <p:sp>
        <p:nvSpPr>
          <p:cNvPr id="663" name="Examples of plots with R (and ggplot2)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plots with R (and ggplot2)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Data visualisation with 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visualisation with ggplot2</a:t>
            </a:r>
          </a:p>
        </p:txBody>
      </p:sp>
      <p:sp>
        <p:nvSpPr>
          <p:cNvPr id="666" name="ggplot2 is an extremely popular data visualisation package for 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ggplot2</a:t>
            </a:r>
            <a:r>
              <a:t> is an extremely popular data visualisation package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Simple syntax, easy to learn, nice plots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and maintained by Hadley Wickham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the book: The Grammar of Graphics (Wilkinson, 2005)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he grammar of graph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grammar of graphics</a:t>
            </a:r>
          </a:p>
        </p:txBody>
      </p:sp>
      <p:sp>
        <p:nvSpPr>
          <p:cNvPr id="6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7200">
              <a:spcBef>
                <a:spcPts val="0"/>
              </a:spcBef>
              <a:buSzPct val="100000"/>
              <a:buFontTx/>
              <a:defRPr sz="27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670" name="Table"/>
          <p:cNvGraphicFramePr/>
          <p:nvPr/>
        </p:nvGraphicFramePr>
        <p:xfrm>
          <a:off x="6515100" y="2222500"/>
          <a:ext cx="5918200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The variables in a tibble or data.frame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Aesthetics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x- and y-axis, colour, size, alpha, 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Geometries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point, line, bar, histogram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1" name="Source: https://www.youtube.com/watch?v=uiTc55clwuA"/>
          <p:cNvSpPr txBox="1"/>
          <p:nvPr/>
        </p:nvSpPr>
        <p:spPr>
          <a:xfrm>
            <a:off x="8709344" y="9080136"/>
            <a:ext cx="3915552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Source: https://www.youtube.com/watch?v=uiTc55clwuA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400" y="2722447"/>
            <a:ext cx="3562495" cy="5667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Quick plo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plotting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77" name="&gt; qplot(Species, data = 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BBE02-3A84-A541-8805-52EC9811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2" y="2794906"/>
            <a:ext cx="9102271" cy="68267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 quick note on no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quick note on notes</a:t>
            </a:r>
          </a:p>
        </p:txBody>
      </p:sp>
      <p:sp>
        <p:nvSpPr>
          <p:cNvPr id="198" name="The console is for execution, not for stor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The console is for execution, not for storage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Everything we do is on the slides!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BUT: you can store, if you want, by copy-pasting to a text document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Do you want to write notes in between?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write your notes in the console like this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using a #hash sign.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pressing enter will do nothing.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# </a:t>
            </a:r>
            <a:r>
              <a:rPr dirty="0"/>
              <a:t>go ahead and try!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1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</p:txBody>
      </p:sp>
      <p:pic>
        <p:nvPicPr>
          <p:cNvPr id="682" name="iris_species_length_scatter.png" descr="iris_species_length_scatter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1658950" y="3244459"/>
            <a:ext cx="9727579" cy="6258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Quick 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plots</a:t>
            </a:r>
          </a:p>
        </p:txBody>
      </p:sp>
      <p:sp>
        <p:nvSpPr>
          <p:cNvPr id="685" name="&gt; qplot(Species, data = 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666512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lang="en-US"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(Species, </a:t>
            </a:r>
            <a:r>
              <a:rPr dirty="0" err="1"/>
              <a:t>Petal.Length</a:t>
            </a:r>
            <a:r>
              <a:rPr dirty="0"/>
              <a:t>, data = 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qplot</a:t>
            </a:r>
            <a:r>
              <a:rPr dirty="0"/>
              <a:t>(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, data = iris, </a:t>
            </a:r>
            <a:r>
              <a:rPr dirty="0" err="1"/>
              <a:t>colour</a:t>
            </a:r>
            <a:r>
              <a:rPr dirty="0"/>
              <a:t>=Species)</a:t>
            </a:r>
          </a:p>
        </p:txBody>
      </p:sp>
      <p:pic>
        <p:nvPicPr>
          <p:cNvPr id="686" name="iris_species_width_length_scatter.png" descr="iris_species_width_length_scatter.png"/>
          <p:cNvPicPr>
            <a:picLocks noChangeAspect="1"/>
          </p:cNvPicPr>
          <p:nvPr/>
        </p:nvPicPr>
        <p:blipFill>
          <a:blip r:embed="rId2">
            <a:extLst/>
          </a:blip>
          <a:srcRect r="1428"/>
          <a:stretch>
            <a:fillRect/>
          </a:stretch>
        </p:blipFill>
        <p:spPr>
          <a:xfrm>
            <a:off x="2393737" y="4224173"/>
            <a:ext cx="8099958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1" animBg="1" advAuto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gplot (grammar of graphic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 (grammar of graphics)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1" name="&gt; ggplot(iri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lvl1pPr>
          </a:lstStyle>
          <a:p>
            <a:r>
              <a:t>&gt; ggplot(iris)</a:t>
            </a:r>
          </a:p>
        </p:txBody>
      </p:sp>
      <p:pic>
        <p:nvPicPr>
          <p:cNvPr id="692" name="ggplot_empty.png" descr="ggplot_empty.png"/>
          <p:cNvPicPr>
            <a:picLocks noChangeAspect="1"/>
          </p:cNvPicPr>
          <p:nvPr/>
        </p:nvPicPr>
        <p:blipFill>
          <a:blip r:embed="rId2">
            <a:extLst/>
          </a:blip>
          <a:srcRect t="9839" b="9839"/>
          <a:stretch>
            <a:fillRect/>
          </a:stretch>
        </p:blipFill>
        <p:spPr>
          <a:xfrm>
            <a:off x="2628793" y="4224173"/>
            <a:ext cx="7747214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1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5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t>&gt; ggplot(iris)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Petal.Length, y = Petal.Width, colour=Species))</a:t>
            </a:r>
          </a:p>
        </p:txBody>
      </p:sp>
      <p:pic>
        <p:nvPicPr>
          <p:cNvPr id="696" name="ggplot_aes.png" descr="ggplot_aes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1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gplot: Data, aesthetics, geo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Data, aesthetics, geometrics</a:t>
            </a:r>
          </a:p>
        </p:txBody>
      </p:sp>
      <p:sp>
        <p:nvSpPr>
          <p:cNvPr id="699" name="&gt; ggplot(iri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602633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>
                    <a:alpha val="25000"/>
                  </a:srgbClr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 +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geom_point</a:t>
            </a:r>
            <a:r>
              <a:rPr dirty="0"/>
              <a:t>()</a:t>
            </a:r>
          </a:p>
        </p:txBody>
      </p:sp>
      <p:pic>
        <p:nvPicPr>
          <p:cNvPr id="700" name="ggplot_aes_geom.png" descr="ggplot_aes_geo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393737" y="4224173"/>
            <a:ext cx="821732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1" animBg="1" advAuto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3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</a:t>
            </a:r>
          </a:p>
        </p:txBody>
      </p:sp>
      <p:pic>
        <p:nvPicPr>
          <p:cNvPr id="704" name="ggplot_boxplot.png" descr="ggplot_boxplot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gplot: Multiple geometr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Multiple geometric layers </a:t>
            </a:r>
          </a:p>
        </p:txBody>
      </p:sp>
      <p:sp>
        <p:nvSpPr>
          <p:cNvPr id="707" name="&gt; ggplot(iris, aes(x = Species, y = Petal.Length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&gt; ggplot(iris, aes(x = Species, y = Petal.Length))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geom_boxplot()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t>      geom_point(colour='red') </a:t>
            </a:r>
          </a:p>
        </p:txBody>
      </p:sp>
      <p:pic>
        <p:nvPicPr>
          <p:cNvPr id="708" name="ggplot_multigeom.png" descr="ggplot_multigeom.png"/>
          <p:cNvPicPr>
            <a:picLocks noChangeAspect="1"/>
          </p:cNvPicPr>
          <p:nvPr/>
        </p:nvPicPr>
        <p:blipFill>
          <a:blip r:embed="rId2">
            <a:extLst/>
          </a:blip>
          <a:srcRect r="2860"/>
          <a:stretch>
            <a:fillRect/>
          </a:stretch>
        </p:blipFill>
        <p:spPr>
          <a:xfrm>
            <a:off x="2393737" y="4224173"/>
            <a:ext cx="7982270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1" animBg="1" advAuto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gplot: Statistical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ggplot: Statistical layers </a:t>
            </a:r>
          </a:p>
        </p:txBody>
      </p:sp>
      <p:sp>
        <p:nvSpPr>
          <p:cNvPr id="711" name="&gt; ggplot(iris, aes(x = Petal.Length, y = Petal.Width, colour=Species)) +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551833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ggplot</a:t>
            </a:r>
            <a:r>
              <a:rPr dirty="0"/>
              <a:t>(iris,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Petal.Length</a:t>
            </a:r>
            <a:r>
              <a:rPr dirty="0"/>
              <a:t>, y = </a:t>
            </a:r>
            <a:r>
              <a:rPr dirty="0" err="1"/>
              <a:t>Petal.Width</a:t>
            </a:r>
            <a:r>
              <a:rPr dirty="0"/>
              <a:t>, </a:t>
            </a:r>
            <a:r>
              <a:rPr dirty="0" err="1"/>
              <a:t>colour</a:t>
            </a:r>
            <a:r>
              <a:rPr dirty="0"/>
              <a:t>=Species)) + 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geom_point</a:t>
            </a:r>
            <a:r>
              <a:rPr dirty="0"/>
              <a:t>() +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0433FF"/>
                </a:solidFill>
              </a:defRPr>
            </a:pPr>
            <a:r>
              <a:rPr dirty="0"/>
              <a:t>     stat_density_2d()</a:t>
            </a:r>
          </a:p>
        </p:txBody>
      </p:sp>
      <p:pic>
        <p:nvPicPr>
          <p:cNvPr id="712" name="ggplot_density.png" descr="ggplot_density.png"/>
          <p:cNvPicPr>
            <a:picLocks noChangeAspect="1"/>
          </p:cNvPicPr>
          <p:nvPr/>
        </p:nvPicPr>
        <p:blipFill>
          <a:blip r:embed="rId2">
            <a:extLst/>
          </a:blip>
          <a:srcRect r="1522"/>
          <a:stretch>
            <a:fillRect/>
          </a:stretch>
        </p:blipFill>
        <p:spPr>
          <a:xfrm>
            <a:off x="2393737" y="4224173"/>
            <a:ext cx="8092216" cy="513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1" animBg="1" advAuto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2-I and 2-II.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5" name="&gt; x &lt;- 6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hex-dplyr.png" descr="hex-dplyr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468532" y="658943"/>
            <a:ext cx="3810001" cy="4415667"/>
          </a:xfrm>
          <a:prstGeom prst="rect">
            <a:avLst/>
          </a:prstGeom>
        </p:spPr>
      </p:pic>
      <p:sp>
        <p:nvSpPr>
          <p:cNvPr id="717" name="Data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transformation</a:t>
            </a:r>
          </a:p>
        </p:txBody>
      </p:sp>
      <p:sp>
        <p:nvSpPr>
          <p:cNvPr id="718" name="Explore the power of dplyr and tidyr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610280" cy="3175000"/>
          </a:xfrm>
          <a:prstGeom prst="rect">
            <a:avLst/>
          </a:prstGeom>
        </p:spPr>
        <p:txBody>
          <a:bodyPr/>
          <a:lstStyle/>
          <a:p>
            <a:r>
              <a:t>Explore the power of </a:t>
            </a:r>
            <a:r>
              <a:rPr>
                <a:solidFill>
                  <a:srgbClr val="0433FF"/>
                </a:solidFill>
              </a:rPr>
              <a:t>dplyr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tidyr</a:t>
            </a:r>
          </a:p>
        </p:txBody>
      </p:sp>
      <p:pic>
        <p:nvPicPr>
          <p:cNvPr id="719" name="hex-tidyr.png" descr="hex-tid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7343" y="3945167"/>
            <a:ext cx="3810001" cy="4415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creen Shot 2019-02-14 at 17.31.21.png" descr="Screen Shot 2019-02-14 at 17.3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602" y="-1"/>
            <a:ext cx="12808047" cy="9885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filter()</a:t>
            </a:r>
          </a:p>
        </p:txBody>
      </p:sp>
      <p:pic>
        <p:nvPicPr>
          <p:cNvPr id="724" name="filter.png" descr="fil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3550" y="6345708"/>
            <a:ext cx="9537700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29" name="&gt; filter(iris, Species==&quot;virginica&quot;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filter(iris, Species=="virginica")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2" name="&gt; filter(iris, Species==&quot;virginica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50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6.30        3.30         6.00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5.80        2.70         5.10        1.90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7.10        3.00         5.90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6.30        2.90         5.60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6.50        3.00         5.80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4.90        2.50         4.50        1.70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7.30        2.90         6.30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6.70        2.50         5.80        1.80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7.20        3.60         6.10        2.50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40 more rows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5" name="&gt; filter(iris, Species==&quot;virginica&quot;, Sepal.Length&gt;= 7.5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38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Function: filt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filter()</a:t>
            </a:r>
          </a:p>
        </p:txBody>
      </p:sp>
      <p:sp>
        <p:nvSpPr>
          <p:cNvPr id="741" name="&gt; filter(iris, Species==&quot;virginica&quot;, Sepal.Length&gt;= 7.5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Species=="virginica", Sepal.Length&gt;= 7.5)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6 x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Sepal.Length Sepal.Width Petal.Length Petal.Width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&lt;dbl&gt;       &lt;dbl&gt;        &lt;dbl&gt;       &lt;dbl&gt; &lt;fct&gt;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         7.60        3.00         6.60        2.10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2         7.70        3.80         6.70        2.20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3         7.70        2.60         6.90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4         7.70        2.80         6.70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5         7.90        3.80         6.40        2.00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6         7.70        3.00         6.10        2.30 virginica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Same as: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filter(iris, Species=="virginica" &amp; Sepal.Length&gt;= 7.5)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select()</a:t>
            </a:r>
          </a:p>
        </p:txBody>
      </p:sp>
      <p:pic>
        <p:nvPicPr>
          <p:cNvPr id="744" name="subset.png" descr="subs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49" name="&gt; select(iris, Sepal.Length, Sepal.Width, Species)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t>&gt; select(iris, Sepal.Length, Sepal.Width, Species)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5" name="&gt; x &lt;- 6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 x &lt;- 6</a:t>
            </a:r>
          </a:p>
        </p:txBody>
      </p:sp>
    </p:spTree>
    <p:extLst>
      <p:ext uri="{BB962C8B-B14F-4D97-AF65-F5344CB8AC3E}">
        <p14:creationId xmlns:p14="http://schemas.microsoft.com/office/powerpoint/2010/main" val="979205332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2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55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</p:txBody>
      </p:sp>
      <p:pic>
        <p:nvPicPr>
          <p:cNvPr id="756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191" y="2222500"/>
            <a:ext cx="4261940" cy="15349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0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3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Function: selec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select()</a:t>
            </a:r>
          </a:p>
        </p:txBody>
      </p:sp>
      <p:sp>
        <p:nvSpPr>
          <p:cNvPr id="766" name="&gt; select(iris, Sepal.Length, Sepal.Width, Species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7767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Sepal.Length, Sepal.Width,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starts_with("Sepal"), Species)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select(iris, -starts_with("Petal"))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A tibble: 150 x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Sepal.Length Sepal.Width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         &lt;dbl&gt;       &lt;dbl&gt; &lt;fct&gt;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1         5.10        3.50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2         4.90        3.00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3         4.70        3.20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4         4.60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5         5.00        3.60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6         5.40        3.90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7         4.60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8         5.00        3.40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 9         4.40        2.90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10         4.90        3.10 setosa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mutate()</a:t>
            </a:r>
          </a:p>
        </p:txBody>
      </p:sp>
      <p:pic>
        <p:nvPicPr>
          <p:cNvPr id="769" name="mutate.png" descr="mutate.png"/>
          <p:cNvPicPr>
            <a:picLocks noChangeAspect="1"/>
          </p:cNvPicPr>
          <p:nvPr/>
        </p:nvPicPr>
        <p:blipFill>
          <a:blip r:embed="rId3">
            <a:extLst/>
          </a:blip>
          <a:srcRect l="3869" r="3869"/>
          <a:stretch>
            <a:fillRect/>
          </a:stretch>
        </p:blipFill>
        <p:spPr>
          <a:xfrm>
            <a:off x="2038350" y="6351582"/>
            <a:ext cx="89281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4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77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A tibble: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Sepal.Length Sepal.Width Petal.Length Petal.Width Species petal_area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         &lt;dbl&gt;       &lt;dbl&gt;        &lt;dbl&gt;       &lt;dbl&gt; &lt;fct&gt;        &lt;dbl&gt;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1          5.1         3.5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2          4.9         3  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3          4.7         3.2          1.3         0.2 setosa       0.204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4          4.6         3.1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5          5           3.6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6          5.4         3.9          1.7         0.4 setosa       0.534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7          4.6         3.4          1.4         0.3 setosa       0.330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8          5           3.4          1.5         0.2 setosa       0.236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 9          4.4         2.9          1.4         0.2 setosa       0.220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10          4.9         3.1          1.5         0.1 setosa       0.118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200"/>
            </a:pPr>
            <a:r>
              <a:t># ... with 140 more rows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0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Function: mut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mutate()</a:t>
            </a:r>
          </a:p>
        </p:txBody>
      </p:sp>
      <p:sp>
        <p:nvSpPr>
          <p:cNvPr id="783" name="&gt; mutate(iris,…"/>
          <p:cNvSpPr txBox="1">
            <a:spLocks noGrp="1"/>
          </p:cNvSpPr>
          <p:nvPr>
            <p:ph type="body" idx="1"/>
          </p:nvPr>
        </p:nvSpPr>
        <p:spPr>
          <a:xfrm>
            <a:off x="571500" y="2095500"/>
            <a:ext cx="12376523" cy="78398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mutate(iris,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compute the area of a single petal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petal_area = pi * Petal.Length/2 * Petal.Width/2,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08F00"/>
                </a:solidFill>
              </a:defRPr>
            </a:pPr>
            <a:r>
              <a:t>         # abbreviate the name of the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       Species_abbr = substring(Species, 1, 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A tibble: 150 x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Sepal.Length Sepal.Width Petal.Length Petal.Width Species petal_area Species_abbr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         &lt;dbl&gt;       &lt;dbl&gt;        &lt;dbl&gt;       &lt;dbl&gt; &lt;fct&gt;        &lt;dbl&gt; &lt;chr&gt;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1          5.1         3.5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2          4.9         3  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3          4.7         3.2          1.3         0.2 setosa       0.204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4          4.6         3.1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5          5           3.6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6          5.4         3.9          1.7         0.4 setosa       0.534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7          4.6         3.4          1.4         0.3 setosa       0.330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8          5           3.4          1.5         0.2 setosa       0.236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 9          4.4         2.9          1.4         0.2 setosa       0.220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10          4.9         3.1          1.5         0.1 setosa       0.118 set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1900"/>
            </a:pPr>
            <a:r>
              <a:t># ... with 140 more rows     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8" name="&gt; x &lt;- 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&lt;- 6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&lt;- "hi!"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6 -&gt;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=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6 =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>
                <a:solidFill>
                  <a:srgbClr val="FF2600"/>
                </a:solidFill>
              </a:rPr>
              <a:t>Error in 6 = x : invalid (</a:t>
            </a:r>
            <a:r>
              <a:rPr dirty="0" err="1">
                <a:solidFill>
                  <a:srgbClr val="FF2600"/>
                </a:solidFill>
              </a:rPr>
              <a:t>do_set</a:t>
            </a:r>
            <a:r>
              <a:rPr dirty="0">
                <a:solidFill>
                  <a:srgbClr val="FF2600"/>
                </a:solidFill>
              </a:rPr>
              <a:t>) left-hand side to assignment</a:t>
            </a:r>
          </a:p>
        </p:txBody>
      </p:sp>
      <p:pic>
        <p:nvPicPr>
          <p:cNvPr id="5" name="Screen Shot 2018-11-15 at 22.02.40.png" descr="Screen Shot 2018-11-15 at 22.02.40.png">
            <a:extLst>
              <a:ext uri="{FF2B5EF4-FFF2-40B4-BE49-F238E27FC236}">
                <a16:creationId xmlns:a16="http://schemas.microsoft.com/office/drawing/2014/main" id="{05E0EC78-8C70-534D-A056-F9EE6C3EF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7030" t="12444" r="7030" b="12444"/>
          <a:stretch>
            <a:fillRect/>
          </a:stretch>
        </p:blipFill>
        <p:spPr>
          <a:xfrm>
            <a:off x="7867662" y="562594"/>
            <a:ext cx="2826763" cy="137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8-11-15 at 22.05.11.png" descr="Screen Shot 2018-11-15 at 22.05.11.png">
            <a:extLst>
              <a:ext uri="{FF2B5EF4-FFF2-40B4-BE49-F238E27FC236}">
                <a16:creationId xmlns:a16="http://schemas.microsoft.com/office/drawing/2014/main" id="{96DAD051-B956-8046-BD4A-8A613CD19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68762"/>
          <a:stretch/>
        </p:blipFill>
        <p:spPr>
          <a:xfrm>
            <a:off x="5907292" y="1998133"/>
            <a:ext cx="6612215" cy="208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uiExpand="1" build="p" bldLvl="5" animBg="1" advAuto="0"/>
      <p:bldP spid="5" grpId="0" animBg="1" advAuto="0"/>
      <p:bldP spid="6" grpId="0" animBg="1" advAuto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ather() and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gather() and spread()</a:t>
            </a:r>
          </a:p>
        </p:txBody>
      </p:sp>
      <p:pic>
        <p:nvPicPr>
          <p:cNvPr id="810" name="gather_spread.png" descr="gather_spread.png"/>
          <p:cNvPicPr>
            <a:picLocks noChangeAspect="1"/>
          </p:cNvPicPr>
          <p:nvPr/>
        </p:nvPicPr>
        <p:blipFill>
          <a:blip r:embed="rId3">
            <a:extLst/>
          </a:blip>
          <a:srcRect b="40308"/>
          <a:stretch>
            <a:fillRect/>
          </a:stretch>
        </p:blipFill>
        <p:spPr>
          <a:xfrm>
            <a:off x="2038350" y="6874610"/>
            <a:ext cx="8928100" cy="200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  <a:r>
              <a:rPr lang="en-US" dirty="0"/>
              <a:t> is long data</a:t>
            </a:r>
            <a:endParaRPr dirty="0"/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/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510454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lang="en-US" dirty="0"/>
              <a:t>Wide and long data</a:t>
            </a:r>
            <a:endParaRPr dirty="0"/>
          </a:p>
        </p:txBody>
      </p:sp>
      <p:sp>
        <p:nvSpPr>
          <p:cNvPr id="815" name="# A tibble: 150 x 6…"/>
          <p:cNvSpPr txBox="1"/>
          <p:nvPr/>
        </p:nvSpPr>
        <p:spPr>
          <a:xfrm>
            <a:off x="572605" y="2438528"/>
            <a:ext cx="6234157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140 more rows</a:t>
            </a:r>
          </a:p>
        </p:txBody>
      </p:sp>
      <p:sp>
        <p:nvSpPr>
          <p:cNvPr id="816" name="# A tibble: 600 x 4…"/>
          <p:cNvSpPr txBox="1"/>
          <p:nvPr/>
        </p:nvSpPr>
        <p:spPr>
          <a:xfrm>
            <a:off x="8781623" y="2438528"/>
            <a:ext cx="3635314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Species observation measurement  value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algn="l">
              <a:spcBef>
                <a:spcPts val="500"/>
              </a:spcBef>
              <a:defRPr sz="11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... with 590 more rows</a:t>
            </a:r>
          </a:p>
        </p:txBody>
      </p:sp>
      <p:sp>
        <p:nvSpPr>
          <p:cNvPr id="817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Necessary to plot matching measurements</a:t>
            </a:r>
          </a:p>
        </p:txBody>
      </p:sp>
      <p:sp>
        <p:nvSpPr>
          <p:cNvPr id="818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rPr dirty="0"/>
              <a:t>Necessary to plot large amounts of data in a single plot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animBg="1"/>
      <p:bldP spid="817" grpId="0" uiExpand="1" build="p" animBg="1"/>
      <p:bldP spid="81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gplot_aes_geom.png" descr="ggplot_aes_geom.png"/>
          <p:cNvPicPr>
            <a:picLocks noChangeAspect="1"/>
          </p:cNvPicPr>
          <p:nvPr/>
        </p:nvPicPr>
        <p:blipFill>
          <a:blip r:embed="rId2">
            <a:extLst/>
          </a:blip>
          <a:srcRect r="2029"/>
          <a:stretch>
            <a:fillRect/>
          </a:stretch>
        </p:blipFill>
        <p:spPr>
          <a:xfrm>
            <a:off x="452730" y="2045130"/>
            <a:ext cx="6127108" cy="3908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long_ggplot.png" descr="long_ggplot.png"/>
          <p:cNvPicPr>
            <a:picLocks noChangeAspect="1"/>
          </p:cNvPicPr>
          <p:nvPr/>
        </p:nvPicPr>
        <p:blipFill>
          <a:blip r:embed="rId3">
            <a:extLst/>
          </a:blip>
          <a:srcRect l="266" r="2860"/>
          <a:stretch>
            <a:fillRect/>
          </a:stretch>
        </p:blipFill>
        <p:spPr>
          <a:xfrm>
            <a:off x="6778809" y="2045131"/>
            <a:ext cx="6058821" cy="3908984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More information per row…"/>
          <p:cNvSpPr txBox="1">
            <a:spLocks noGrp="1"/>
          </p:cNvSpPr>
          <p:nvPr>
            <p:ph type="body" sz="quarter" idx="1"/>
          </p:nvPr>
        </p:nvSpPr>
        <p:spPr>
          <a:xfrm>
            <a:off x="571500" y="6166333"/>
            <a:ext cx="5754167" cy="29649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More information per row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Combines all measurements on a single individual</a:t>
            </a:r>
          </a:p>
          <a:p>
            <a:pPr marL="330200" indent="-330200">
              <a:spcBef>
                <a:spcPts val="3000"/>
              </a:spcBef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matching measurements</a:t>
            </a:r>
          </a:p>
        </p:txBody>
      </p:sp>
      <p:sp>
        <p:nvSpPr>
          <p:cNvPr id="823" name="More information per column…"/>
          <p:cNvSpPr txBox="1"/>
          <p:nvPr/>
        </p:nvSpPr>
        <p:spPr>
          <a:xfrm>
            <a:off x="7108008" y="6166333"/>
            <a:ext cx="5754167" cy="352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More information per column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No values as column headers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Single observation in single row (tidy)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Necessary to plot large amounts of data in a single plot</a:t>
            </a:r>
          </a:p>
        </p:txBody>
      </p:sp>
      <p:sp>
        <p:nvSpPr>
          <p:cNvPr id="824" name="Wide                              vs.                             L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Wide                              vs.                             Long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gather()</a:t>
            </a:r>
          </a:p>
        </p:txBody>
      </p:sp>
      <p:sp>
        <p:nvSpPr>
          <p:cNvPr id="830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 observation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1         5.10        3.50         1.40       0.200 </a:t>
            </a:r>
            <a:r>
              <a:rPr dirty="0" err="1"/>
              <a:t>setosa</a:t>
            </a:r>
            <a:r>
              <a:rPr dirty="0"/>
              <a:t>            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2         4.90        3.00         1.40       0.200 </a:t>
            </a:r>
            <a:r>
              <a:rPr dirty="0" err="1"/>
              <a:t>setosa</a:t>
            </a:r>
            <a:r>
              <a:rPr dirty="0"/>
              <a:t>           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3         4.70        3.20         1.30       0.200 </a:t>
            </a:r>
            <a:r>
              <a:rPr dirty="0" err="1"/>
              <a:t>setosa</a:t>
            </a:r>
            <a:r>
              <a:rPr dirty="0"/>
              <a:t>          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4         4.60        3.10         1.50       0.200 </a:t>
            </a:r>
            <a:r>
              <a:rPr dirty="0" err="1"/>
              <a:t>setosa</a:t>
            </a:r>
            <a:r>
              <a:rPr dirty="0"/>
              <a:t>           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5         5.00        3.60         1.40       0.200 </a:t>
            </a:r>
            <a:r>
              <a:rPr dirty="0" err="1"/>
              <a:t>setosa</a:t>
            </a:r>
            <a:r>
              <a:rPr dirty="0"/>
              <a:t>           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6         5.40        3.90         1.70       0.400 </a:t>
            </a:r>
            <a:r>
              <a:rPr dirty="0" err="1"/>
              <a:t>setosa</a:t>
            </a:r>
            <a:r>
              <a:rPr dirty="0"/>
              <a:t>           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7         4.60        3.40         1.40       0.300 </a:t>
            </a:r>
            <a:r>
              <a:rPr dirty="0" err="1"/>
              <a:t>setosa</a:t>
            </a:r>
            <a:r>
              <a:rPr dirty="0"/>
              <a:t>            7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8         5.00        3.40         1.50       0.200 </a:t>
            </a:r>
            <a:r>
              <a:rPr dirty="0" err="1"/>
              <a:t>setosa</a:t>
            </a:r>
            <a:r>
              <a:rPr dirty="0"/>
              <a:t>            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9         4.40        2.90         1.40       0.200 </a:t>
            </a:r>
            <a:r>
              <a:rPr dirty="0" err="1"/>
              <a:t>setosa</a:t>
            </a:r>
            <a:r>
              <a:rPr dirty="0"/>
              <a:t>            9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10         4.90        3.10         1.50       0.100 </a:t>
            </a:r>
            <a:r>
              <a:rPr dirty="0" err="1"/>
              <a:t>setosa</a:t>
            </a:r>
            <a:r>
              <a:rPr dirty="0"/>
              <a:t>           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ECE9-84C5-4441-BC3C-034B93361913}"/>
              </a:ext>
            </a:extLst>
          </p:cNvPr>
          <p:cNvSpPr/>
          <p:nvPr/>
        </p:nvSpPr>
        <p:spPr>
          <a:xfrm>
            <a:off x="930729" y="3380014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97A93C-E859-B745-95DB-370920190DC6}"/>
              </a:ext>
            </a:extLst>
          </p:cNvPr>
          <p:cNvSpPr/>
          <p:nvPr/>
        </p:nvSpPr>
        <p:spPr>
          <a:xfrm>
            <a:off x="1077686" y="4098471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1EAAA-4625-2A48-BF32-1ED748D720C0}"/>
              </a:ext>
            </a:extLst>
          </p:cNvPr>
          <p:cNvSpPr txBox="1"/>
          <p:nvPr/>
        </p:nvSpPr>
        <p:spPr>
          <a:xfrm>
            <a:off x="7428601" y="2846202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F3088-0859-9746-A868-53A94BB01795}"/>
              </a:ext>
            </a:extLst>
          </p:cNvPr>
          <p:cNvSpPr txBox="1"/>
          <p:nvPr/>
        </p:nvSpPr>
        <p:spPr>
          <a:xfrm>
            <a:off x="7575299" y="7946159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Function: 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Function: gather()</a:t>
            </a:r>
          </a:p>
        </p:txBody>
      </p:sp>
      <p:sp>
        <p:nvSpPr>
          <p:cNvPr id="854" name="&gt; iris_obs &lt;- mutate(iris, observation = 1:n()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8955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r>
              <a:rPr dirty="0"/>
              <a:t> &lt;- mutate(iris, observation = 1:n())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iris_obs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r>
              <a:rPr dirty="0"/>
              <a:t> &lt;- gather(</a:t>
            </a:r>
            <a:r>
              <a:rPr dirty="0" err="1"/>
              <a:t>iris_obs</a:t>
            </a:r>
            <a:r>
              <a:rPr dirty="0"/>
              <a:t>, measurement, value, </a:t>
            </a:r>
            <a:r>
              <a:rPr dirty="0" err="1"/>
              <a:t>Sepal.Length</a:t>
            </a:r>
            <a:r>
              <a:rPr dirty="0"/>
              <a:t>, </a:t>
            </a:r>
            <a:r>
              <a:rPr dirty="0" err="1"/>
              <a:t>Sepal.Width</a:t>
            </a:r>
            <a:r>
              <a:rPr dirty="0"/>
              <a:t>, </a:t>
            </a:r>
            <a:r>
              <a:rPr dirty="0" err="1"/>
              <a:t>Petal.Length</a:t>
            </a:r>
            <a:r>
              <a:rPr dirty="0"/>
              <a:t>, </a:t>
            </a:r>
            <a:r>
              <a:rPr dirty="0" err="1"/>
              <a:t>Petal.Width</a:t>
            </a:r>
            <a:r>
              <a:rPr dirty="0"/>
              <a:t>)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iris_long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600 x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measurement  value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&lt;</a:t>
            </a:r>
            <a:r>
              <a:rPr dirty="0" err="1"/>
              <a:t>chr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Sepal.Length</a:t>
            </a:r>
            <a:r>
              <a:rPr dirty="0"/>
              <a:t> 5.10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Sepal.Width</a:t>
            </a:r>
            <a:r>
              <a:rPr dirty="0"/>
              <a:t>  3.50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1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Sepal.Length</a:t>
            </a:r>
            <a:r>
              <a:rPr dirty="0"/>
              <a:t> 4.90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Sepal.Width</a:t>
            </a:r>
            <a:r>
              <a:rPr dirty="0"/>
              <a:t>  3.00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Petal.Length</a:t>
            </a:r>
            <a:r>
              <a:rPr dirty="0"/>
              <a:t> 1.40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2 </a:t>
            </a:r>
            <a:r>
              <a:rPr dirty="0" err="1"/>
              <a:t>Petal.Width</a:t>
            </a:r>
            <a:r>
              <a:rPr dirty="0"/>
              <a:t>  0.200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Sepal.Length</a:t>
            </a:r>
            <a:r>
              <a:rPr dirty="0"/>
              <a:t> 4.70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 3 </a:t>
            </a:r>
            <a:r>
              <a:rPr dirty="0" err="1"/>
              <a:t>Sepal.Width</a:t>
            </a:r>
            <a:r>
              <a:rPr dirty="0"/>
              <a:t>  3.20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590 more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89595-1E51-944B-BCB1-D672FBABA6C7}"/>
              </a:ext>
            </a:extLst>
          </p:cNvPr>
          <p:cNvSpPr/>
          <p:nvPr/>
        </p:nvSpPr>
        <p:spPr>
          <a:xfrm>
            <a:off x="4278087" y="4474029"/>
            <a:ext cx="1910443" cy="4702628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1AA98-D848-6C41-9E8B-BA3DFE62257E}"/>
              </a:ext>
            </a:extLst>
          </p:cNvPr>
          <p:cNvSpPr/>
          <p:nvPr/>
        </p:nvSpPr>
        <p:spPr>
          <a:xfrm>
            <a:off x="6253845" y="4490357"/>
            <a:ext cx="1077684" cy="4653643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EAD80-C34B-394C-A90C-31D3F92E5A95}"/>
              </a:ext>
            </a:extLst>
          </p:cNvPr>
          <p:cNvSpPr txBox="1"/>
          <p:nvPr/>
        </p:nvSpPr>
        <p:spPr>
          <a:xfrm>
            <a:off x="4064915" y="2503301"/>
            <a:ext cx="156934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A0A35-98AD-5E47-BBB2-D4DC50DA3F89}"/>
              </a:ext>
            </a:extLst>
          </p:cNvPr>
          <p:cNvSpPr txBox="1"/>
          <p:nvPr/>
        </p:nvSpPr>
        <p:spPr>
          <a:xfrm>
            <a:off x="8685644" y="2394444"/>
            <a:ext cx="148277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544621-6099-C544-868D-4B8BE83C60E5}"/>
              </a:ext>
            </a:extLst>
          </p:cNvPr>
          <p:cNvSpPr/>
          <p:nvPr/>
        </p:nvSpPr>
        <p:spPr>
          <a:xfrm>
            <a:off x="5568041" y="2726872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B97CB8-D64F-754A-BA28-1EA1A7240923}"/>
              </a:ext>
            </a:extLst>
          </p:cNvPr>
          <p:cNvSpPr/>
          <p:nvPr/>
        </p:nvSpPr>
        <p:spPr>
          <a:xfrm>
            <a:off x="7696198" y="2781301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Function: 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Function: spread()</a:t>
            </a:r>
          </a:p>
        </p:txBody>
      </p:sp>
      <p:sp>
        <p:nvSpPr>
          <p:cNvPr id="860" name="&gt; iris_wide &lt;- spread(iris_long, measurement, valu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826978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r>
              <a:rPr dirty="0"/>
              <a:t> &lt;- spread(</a:t>
            </a:r>
            <a:r>
              <a:rPr dirty="0" err="1"/>
              <a:t>iris_long</a:t>
            </a:r>
            <a:r>
              <a:rPr dirty="0"/>
              <a:t>, measurement, value)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iris_wide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A </a:t>
            </a:r>
            <a:r>
              <a:rPr dirty="0" err="1"/>
              <a:t>tibble</a:t>
            </a:r>
            <a:r>
              <a:rPr dirty="0"/>
              <a:t>: 150 x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Species observation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  &lt;</a:t>
            </a:r>
            <a:r>
              <a:rPr dirty="0" err="1"/>
              <a:t>chr</a:t>
            </a:r>
            <a:r>
              <a:rPr dirty="0"/>
              <a:t>&gt;         &lt;</a:t>
            </a:r>
            <a:r>
              <a:rPr dirty="0" err="1"/>
              <a:t>int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        &lt;</a:t>
            </a:r>
            <a:r>
              <a:rPr dirty="0" err="1"/>
              <a:t>dbl</a:t>
            </a:r>
            <a:r>
              <a:rPr dirty="0"/>
              <a:t>&gt;       &lt;</a:t>
            </a:r>
            <a:r>
              <a:rPr dirty="0" err="1"/>
              <a:t>dbl</a:t>
            </a:r>
            <a:r>
              <a:rPr dirty="0"/>
              <a:t>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1 </a:t>
            </a:r>
            <a:r>
              <a:rPr dirty="0" err="1"/>
              <a:t>setosa</a:t>
            </a:r>
            <a:r>
              <a:rPr dirty="0"/>
              <a:t>            1         1.40       0.200         5.10        3.50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2 </a:t>
            </a:r>
            <a:r>
              <a:rPr dirty="0" err="1"/>
              <a:t>setosa</a:t>
            </a:r>
            <a:r>
              <a:rPr dirty="0"/>
              <a:t>            2         1.40       0.200         4.90        3.00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3 </a:t>
            </a:r>
            <a:r>
              <a:rPr dirty="0" err="1"/>
              <a:t>setosa</a:t>
            </a:r>
            <a:r>
              <a:rPr dirty="0"/>
              <a:t>            3         1.30       0.200         4.70        3.20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4 </a:t>
            </a:r>
            <a:r>
              <a:rPr dirty="0" err="1"/>
              <a:t>setosa</a:t>
            </a:r>
            <a:r>
              <a:rPr dirty="0"/>
              <a:t>            4         1.50       0.200         4.60        3.10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5 </a:t>
            </a:r>
            <a:r>
              <a:rPr dirty="0" err="1"/>
              <a:t>setosa</a:t>
            </a:r>
            <a:r>
              <a:rPr dirty="0"/>
              <a:t>            5         1.40       0.200         5.00        3.60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6 </a:t>
            </a:r>
            <a:r>
              <a:rPr dirty="0" err="1"/>
              <a:t>setosa</a:t>
            </a:r>
            <a:r>
              <a:rPr dirty="0"/>
              <a:t>            6         1.70       0.400         5.40        3.90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7 </a:t>
            </a:r>
            <a:r>
              <a:rPr dirty="0" err="1"/>
              <a:t>setosa</a:t>
            </a:r>
            <a:r>
              <a:rPr dirty="0"/>
              <a:t>            7         1.40       0.300         4.60        3.40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8 </a:t>
            </a:r>
            <a:r>
              <a:rPr dirty="0" err="1"/>
              <a:t>setosa</a:t>
            </a:r>
            <a:r>
              <a:rPr dirty="0"/>
              <a:t>            8         1.50       0.200         5.00        3.40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 9 </a:t>
            </a:r>
            <a:r>
              <a:rPr dirty="0" err="1"/>
              <a:t>setosa</a:t>
            </a:r>
            <a:r>
              <a:rPr dirty="0"/>
              <a:t>            9         1.40       0.200         4.40        2.90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10 </a:t>
            </a:r>
            <a:r>
              <a:rPr dirty="0" err="1"/>
              <a:t>setosa</a:t>
            </a:r>
            <a:r>
              <a:rPr dirty="0"/>
              <a:t>           10         1.50       0.100         4.90        3.10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100"/>
            </a:pPr>
            <a:r>
              <a:rPr dirty="0"/>
              <a:t># ... with 140 more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3F30-29F7-E548-9960-5E3AE92F734D}"/>
              </a:ext>
            </a:extLst>
          </p:cNvPr>
          <p:cNvSpPr txBox="1"/>
          <p:nvPr/>
        </p:nvSpPr>
        <p:spPr>
          <a:xfrm>
            <a:off x="5477659" y="910443"/>
            <a:ext cx="2042226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B9BDE-9070-F342-9B20-2BC43096E730}"/>
              </a:ext>
            </a:extLst>
          </p:cNvPr>
          <p:cNvSpPr txBox="1"/>
          <p:nvPr/>
        </p:nvSpPr>
        <p:spPr>
          <a:xfrm>
            <a:off x="8324200" y="1422072"/>
            <a:ext cx="334867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column to be split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i="0" u="none" strike="noStrike" cap="none" spc="0" normalizeH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as </a:t>
            </a: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content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A05D73-4881-A942-B16B-B6FC75E183CD}"/>
              </a:ext>
            </a:extLst>
          </p:cNvPr>
          <p:cNvSpPr/>
          <p:nvPr/>
        </p:nvSpPr>
        <p:spPr>
          <a:xfrm>
            <a:off x="5714998" y="1975758"/>
            <a:ext cx="1992086" cy="816428"/>
          </a:xfrm>
          <a:prstGeom prst="ellipse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1C9EAC-306A-A247-B6FB-37D946464AED}"/>
              </a:ext>
            </a:extLst>
          </p:cNvPr>
          <p:cNvSpPr/>
          <p:nvPr/>
        </p:nvSpPr>
        <p:spPr>
          <a:xfrm>
            <a:off x="7843155" y="2030187"/>
            <a:ext cx="1170216" cy="816428"/>
          </a:xfrm>
          <a:prstGeom prst="ellipse">
            <a:avLst/>
          </a:prstGeom>
          <a:noFill/>
          <a:ln w="508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1D1A0-3D0E-1644-A53F-7BD26CE28129}"/>
              </a:ext>
            </a:extLst>
          </p:cNvPr>
          <p:cNvSpPr/>
          <p:nvPr/>
        </p:nvSpPr>
        <p:spPr>
          <a:xfrm>
            <a:off x="4245429" y="3396342"/>
            <a:ext cx="8098971" cy="424543"/>
          </a:xfrm>
          <a:prstGeom prst="rect">
            <a:avLst/>
          </a:prstGeom>
          <a:solidFill>
            <a:srgbClr val="00B0F0">
              <a:alpha val="25000"/>
            </a:srgbClr>
          </a:solidFill>
          <a:ln w="444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BB55C0-A515-574F-AB51-79E62443B90A}"/>
              </a:ext>
            </a:extLst>
          </p:cNvPr>
          <p:cNvSpPr/>
          <p:nvPr/>
        </p:nvSpPr>
        <p:spPr>
          <a:xfrm>
            <a:off x="4392386" y="4114799"/>
            <a:ext cx="7919357" cy="3902529"/>
          </a:xfrm>
          <a:prstGeom prst="rect">
            <a:avLst/>
          </a:prstGeom>
          <a:solidFill>
            <a:srgbClr val="C00000">
              <a:alpha val="25000"/>
            </a:srgbClr>
          </a:solidFill>
          <a:ln w="444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724E8-00A6-6A49-83B1-562B9DB2F4B8}"/>
              </a:ext>
            </a:extLst>
          </p:cNvPr>
          <p:cNvSpPr/>
          <p:nvPr/>
        </p:nvSpPr>
        <p:spPr>
          <a:xfrm>
            <a:off x="2302329" y="3282041"/>
            <a:ext cx="1959427" cy="5159829"/>
          </a:xfrm>
          <a:prstGeom prst="rect">
            <a:avLst/>
          </a:prstGeom>
          <a:solidFill>
            <a:srgbClr val="92D050">
              <a:alpha val="25000"/>
            </a:srgbClr>
          </a:solidFill>
          <a:ln w="4445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13EE-CD4A-084F-8D88-AC98880583ED}"/>
              </a:ext>
            </a:extLst>
          </p:cNvPr>
          <p:cNvSpPr txBox="1"/>
          <p:nvPr/>
        </p:nvSpPr>
        <p:spPr>
          <a:xfrm>
            <a:off x="1083065" y="8419687"/>
            <a:ext cx="437619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necessary for grouping!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Exercis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  <a:p>
            <a:pPr>
              <a:defRPr sz="2500"/>
            </a:pPr>
            <a:r>
              <a:t>Please do basic exercises 3-I and 3-II.</a:t>
            </a:r>
          </a:p>
          <a:p>
            <a:pPr>
              <a:defRPr sz="2500"/>
            </a:pPr>
            <a:r>
              <a:t>Time left? Opt for a reading exercise or optional exercise!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All done? Time to kn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done? Time to knit!</a:t>
            </a:r>
          </a:p>
        </p:txBody>
      </p:sp>
      <p:pic>
        <p:nvPicPr>
          <p:cNvPr id="788" name="Screen Shot 2018-12-06 at 22.28.44.png" descr="Screen Shot 2018-12-06 at 22.2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51" y="1950327"/>
            <a:ext cx="13024502" cy="875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1142" y="3117113"/>
            <a:ext cx="1844181" cy="1141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animBg="1" advAuto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793" name="Before you leav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you leave…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Functions</a:t>
            </a:r>
            <a:endParaRPr dirty="0"/>
          </a:p>
        </p:txBody>
      </p:sp>
      <p:sp>
        <p:nvSpPr>
          <p:cNvPr id="191" name="&gt; x * 3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*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y &lt;- x + 2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log2(y)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</p:txBody>
      </p:sp>
      <p:pic>
        <p:nvPicPr>
          <p:cNvPr id="193" name="Screen Shot 2018-11-15 at 22.05.11.png" descr="Screen Shot 2018-11-15 at 22.05.11.png"/>
          <p:cNvPicPr>
            <a:picLocks noChangeAspect="1"/>
          </p:cNvPicPr>
          <p:nvPr/>
        </p:nvPicPr>
        <p:blipFill rotWithShape="1">
          <a:blip r:embed="rId3">
            <a:extLst/>
          </a:blip>
          <a:srcRect b="31573"/>
          <a:stretch/>
        </p:blipFill>
        <p:spPr>
          <a:xfrm>
            <a:off x="6313692" y="2222500"/>
            <a:ext cx="6612215" cy="4562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uiExpand="1" build="p" bldLvl="5" animBg="1" advAuto="0"/>
      <p:bldP spid="193" grpId="3" animBg="1" advAuto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Other RDM worksh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RDM workshops</a:t>
            </a:r>
          </a:p>
        </p:txBody>
      </p:sp>
      <p:sp>
        <p:nvSpPr>
          <p:cNvPr id="796" name="https://www.uu.nl/en/research/research-data-management/tools-services/training-and-worksho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u="sng" dirty="0">
                <a:hlinkClick r:id="rId2"/>
              </a:rPr>
              <a:t>https://www.uu.nl/en/research/research-data-management/tools-services/training-and-workshops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u="sng" dirty="0">
              <a:hlinkClick r:id="rId2"/>
            </a:endParaRP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Learn to write your Data Management Plan (online course)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/>
              <a:t>Quickstart</a:t>
            </a:r>
            <a:r>
              <a:rPr lang="en-US" dirty="0"/>
              <a:t> to </a:t>
            </a:r>
            <a:r>
              <a:rPr dirty="0"/>
              <a:t>Research Data Management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IMG_20180910_160338.jpg" descr="IMG_20180910_160338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/>
          </a:blip>
          <a:srcRect l="3841" t="3206" r="50574"/>
          <a:stretch/>
        </p:blipFill>
        <p:spPr>
          <a:xfrm>
            <a:off x="6881585" y="1899"/>
            <a:ext cx="6123215" cy="9751701"/>
          </a:xfrm>
          <a:prstGeom prst="rect">
            <a:avLst/>
          </a:prstGeom>
        </p:spPr>
      </p:pic>
      <p:sp>
        <p:nvSpPr>
          <p:cNvPr id="799" name="R Ca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 Caf</a:t>
            </a:r>
            <a:r>
              <a:rPr lang="en-US" dirty="0"/>
              <a:t>e</a:t>
            </a:r>
            <a:r>
              <a:rPr dirty="0"/>
              <a:t> </a:t>
            </a:r>
          </a:p>
        </p:txBody>
      </p:sp>
      <p:sp>
        <p:nvSpPr>
          <p:cNvPr id="800" name="Monthly event for R programmers…"/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6140197" cy="666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b="1" dirty="0"/>
              <a:t>Monthly</a:t>
            </a:r>
            <a:r>
              <a:rPr dirty="0"/>
              <a:t> </a:t>
            </a:r>
            <a:r>
              <a:rPr b="1" dirty="0"/>
              <a:t>event for R programmers</a:t>
            </a:r>
            <a:r>
              <a:rPr lang="en-US" b="1" dirty="0"/>
              <a:t> </a:t>
            </a:r>
            <a:r>
              <a:rPr lang="en-US" dirty="0"/>
              <a:t>at UU/UMCU. Be part of the R community! </a:t>
            </a:r>
            <a:r>
              <a:rPr dirty="0"/>
              <a:t>Work on your</a:t>
            </a:r>
            <a:r>
              <a:rPr lang="en-US" dirty="0"/>
              <a:t> own</a:t>
            </a:r>
            <a:r>
              <a:rPr dirty="0"/>
              <a:t> project</a:t>
            </a:r>
            <a:r>
              <a:rPr lang="en-US" dirty="0"/>
              <a:t>, and ask (or answer!)</a:t>
            </a:r>
            <a:r>
              <a:rPr dirty="0"/>
              <a:t> questions</a:t>
            </a:r>
            <a:r>
              <a:rPr lang="en-US" dirty="0"/>
              <a:t>.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More info on:</a:t>
            </a: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u="sng" dirty="0">
                <a:solidFill>
                  <a:srgbClr val="0433FF"/>
                </a:solidFill>
                <a:sym typeface="Helvetica Neue Light"/>
                <a:hlinkClick r:id="rId3"/>
              </a:rPr>
              <a:t>github.com/UtrechtUniversity/R-data-cafe</a:t>
            </a: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solidFill>
                <a:srgbClr val="000000"/>
              </a:solidFill>
              <a:sym typeface="Helvetica Neue Light"/>
            </a:endParaRPr>
          </a:p>
          <a:p>
            <a:pPr marL="0" indent="0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sym typeface="Helvetica Neue Light"/>
              </a:rPr>
              <a:t>(Or subscribe to the newsletter, check the RDM support website…)</a:t>
            </a:r>
            <a:endParaRPr lang="en-US" u="sng" dirty="0">
              <a:solidFill>
                <a:srgbClr val="0433FF"/>
              </a:solidFill>
              <a:sym typeface="Helvetica Neue Light"/>
              <a:hlinkClick r:id="rId3"/>
            </a:endParaRP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sym typeface="Helvetica Neue Light"/>
              </a:rPr>
              <a:t>Mondays, 15-17, </a:t>
            </a:r>
            <a:r>
              <a:rPr lang="en-US" dirty="0" err="1">
                <a:solidFill>
                  <a:srgbClr val="000000"/>
                </a:solidFill>
                <a:sym typeface="Helvetica Neue Light"/>
              </a:rPr>
              <a:t>Bucheliuszaal</a:t>
            </a:r>
            <a:r>
              <a:rPr lang="en-US" dirty="0">
                <a:solidFill>
                  <a:srgbClr val="000000"/>
                </a:solidFill>
                <a:sym typeface="Helvetica Neue Light"/>
              </a:rPr>
              <a:t> (6.18) UB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sym typeface="Helvetica Neue Light"/>
              </a:rPr>
              <a:t>Next edition: </a:t>
            </a:r>
            <a:r>
              <a:rPr lang="en-US" b="1" dirty="0">
                <a:highlight>
                  <a:srgbClr val="FFFF00"/>
                </a:highlight>
              </a:rPr>
              <a:t>Monday 15/4, 15:00-17:00</a:t>
            </a:r>
          </a:p>
          <a:p>
            <a:pPr marL="0" indent="0"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Feedback is cool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 love feedback! It’s how we learn…</a:t>
            </a:r>
            <a:endParaRPr dirty="0"/>
          </a:p>
          <a:p>
            <a:pPr>
              <a:defRPr sz="2900"/>
            </a:pPr>
            <a:r>
              <a:rPr sz="2600" dirty="0"/>
              <a:t>Please send your feedback, remarks, questions to Barbara: </a:t>
            </a:r>
            <a:r>
              <a:rPr sz="2600" u="sng" dirty="0">
                <a:hlinkClick r:id="rId2"/>
              </a:rPr>
              <a:t>b.m.i.vreede@uu.nl</a:t>
            </a:r>
          </a:p>
        </p:txBody>
      </p:sp>
      <p:grpSp>
        <p:nvGrpSpPr>
          <p:cNvPr id="805" name="Or generate an issue on github!…"/>
          <p:cNvGrpSpPr/>
          <p:nvPr/>
        </p:nvGrpSpPr>
        <p:grpSpPr>
          <a:xfrm>
            <a:off x="6788700" y="6663897"/>
            <a:ext cx="5288605" cy="1786622"/>
            <a:chOff x="0" y="0"/>
            <a:chExt cx="5288604" cy="1786620"/>
          </a:xfrm>
        </p:grpSpPr>
        <p:sp>
          <p:nvSpPr>
            <p:cNvPr id="804" name="Or generate an issue on github!…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000"/>
                </a:spcBef>
                <a:defRPr sz="26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Or generate an issue on github!</a:t>
              </a:r>
            </a:p>
            <a:p>
              <a:pPr>
                <a:spcBef>
                  <a:spcPts val="3000"/>
                </a:spcBef>
                <a:defRPr sz="2600"/>
              </a:pPr>
              <a:r>
                <a:rPr u="sng">
                  <a:hlinkClick r:id="rId3"/>
                </a:rPr>
                <a:t>tinyurl.com/introRData</a:t>
              </a:r>
            </a:p>
          </p:txBody>
        </p:sp>
        <p:pic>
          <p:nvPicPr>
            <p:cNvPr id="803" name="Or generate an issue on github!…" descr="Or generate an issue on github!…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eR &lt;- function(){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 &lt;- function(){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print("Good luck and see you!")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514350" indent="-514350">
                  <a:spcBef>
                    <a:spcPts val="3000"/>
                  </a:spcBef>
                  <a:buSzTx/>
                  <a:buFontTx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Make the following calculation in R: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Assign the result of the calculation to a variable.</a:t>
                </a:r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1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b="1" dirty="0"/>
                  <a:t>Bonus: </a:t>
                </a:r>
                <a:r>
                  <a:rPr lang="en-US" dirty="0"/>
                  <a:t>Round off the result to 1 decimal. </a:t>
                </a:r>
                <a:r>
                  <a:rPr lang="en-US" i="1" dirty="0"/>
                  <a:t>Tip: Use the </a:t>
                </a:r>
                <a:r>
                  <a:rPr lang="en-US" b="1" i="1" dirty="0" err="1"/>
                  <a:t>Maths</a:t>
                </a:r>
                <a:r>
                  <a:rPr lang="en-US" b="1" i="1" dirty="0"/>
                  <a:t> Functions </a:t>
                </a:r>
                <a:r>
                  <a:rPr lang="en-US" i="1" dirty="0"/>
                  <a:t>section of your cheat sheet!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  <a:blipFill>
                <a:blip r:embed="rId2"/>
                <a:stretch>
                  <a:fillRect l="-1224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9469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514350" indent="-514350">
                  <a:spcBef>
                    <a:spcPts val="3000"/>
                  </a:spcBef>
                  <a:buSzTx/>
                  <a:buFontTx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Make the following calculation in R: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Assign the result of the calculation to a variable.</a:t>
                </a:r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1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b="1" dirty="0"/>
                  <a:t>Bonus: </a:t>
                </a:r>
                <a:r>
                  <a:rPr lang="en-US" dirty="0"/>
                  <a:t>Round off the result to 1 decimal. </a:t>
                </a:r>
                <a:r>
                  <a:rPr lang="en-US" i="1" dirty="0"/>
                  <a:t>Tip: Use the </a:t>
                </a:r>
                <a:r>
                  <a:rPr lang="en-US" b="1" i="1" dirty="0" err="1"/>
                  <a:t>Maths</a:t>
                </a:r>
                <a:r>
                  <a:rPr lang="en-US" b="1" i="1" dirty="0"/>
                  <a:t> Functions </a:t>
                </a:r>
                <a:r>
                  <a:rPr lang="en-US" i="1" dirty="0"/>
                  <a:t>section of your cheat sheet!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  <a:blipFill>
                <a:blip r:embed="rId2"/>
                <a:stretch>
                  <a:fillRect l="-1224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718E74F-B99E-C042-AA28-E2870BEDC99E}"/>
              </a:ext>
            </a:extLst>
          </p:cNvPr>
          <p:cNvSpPr/>
          <p:nvPr/>
        </p:nvSpPr>
        <p:spPr>
          <a:xfrm>
            <a:off x="1099116" y="4437105"/>
            <a:ext cx="3454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((1+5)*(7-2))/9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1547D-C24C-A445-8F8B-BABF87E9B9C4}"/>
              </a:ext>
            </a:extLst>
          </p:cNvPr>
          <p:cNvSpPr/>
          <p:nvPr/>
        </p:nvSpPr>
        <p:spPr>
          <a:xfrm>
            <a:off x="1044935" y="6089121"/>
            <a:ext cx="537839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</a:t>
            </a:r>
            <a:r>
              <a:rPr lang="en-US" dirty="0" err="1">
                <a:latin typeface="Courier" pitchFamily="2" charset="0"/>
              </a:rPr>
              <a:t>MyCalc</a:t>
            </a:r>
            <a:r>
              <a:rPr lang="en-US" dirty="0">
                <a:latin typeface="Courier" pitchFamily="2" charset="0"/>
              </a:rPr>
              <a:t> &lt;- ((1+5)*(7-2))/9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95C3E-9739-6C48-8C55-584EBA2D5E1C}"/>
              </a:ext>
            </a:extLst>
          </p:cNvPr>
          <p:cNvSpPr/>
          <p:nvPr/>
        </p:nvSpPr>
        <p:spPr>
          <a:xfrm>
            <a:off x="1032743" y="8692113"/>
            <a:ext cx="3454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round(MyCalc,1)</a:t>
            </a:r>
          </a:p>
        </p:txBody>
      </p:sp>
    </p:spTree>
    <p:extLst>
      <p:ext uri="{BB962C8B-B14F-4D97-AF65-F5344CB8AC3E}">
        <p14:creationId xmlns:p14="http://schemas.microsoft.com/office/powerpoint/2010/main" val="32646788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other data type: logi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data type: logical</a:t>
            </a:r>
          </a:p>
        </p:txBody>
      </p:sp>
      <p:sp>
        <p:nvSpPr>
          <p:cNvPr id="226" name="&gt; T…"/>
          <p:cNvSpPr txBox="1">
            <a:spLocks noGrp="1"/>
          </p:cNvSpPr>
          <p:nvPr>
            <p:ph type="body" idx="1"/>
          </p:nvPr>
        </p:nvSpPr>
        <p:spPr>
          <a:xfrm>
            <a:off x="644652" y="3986784"/>
            <a:ext cx="12198919" cy="45803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1==1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2!=4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</a:p>
        </p:txBody>
      </p:sp>
      <p:sp>
        <p:nvSpPr>
          <p:cNvPr id="228" name="==    is equal to…"/>
          <p:cNvSpPr/>
          <p:nvPr/>
        </p:nvSpPr>
        <p:spPr>
          <a:xfrm>
            <a:off x="6288008" y="4041648"/>
            <a:ext cx="4629928" cy="2414016"/>
          </a:xfrm>
          <a:prstGeom prst="rect">
            <a:avLst/>
          </a:prstGeom>
          <a:solidFill>
            <a:srgbClr val="FFD479"/>
          </a:solidFill>
          <a:ln w="444500">
            <a:solidFill>
              <a:srgbClr val="FFD479"/>
            </a:solidFill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==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is equal to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!=</a:t>
            </a:r>
            <a:r>
              <a:rPr dirty="0">
                <a:latin typeface="Courier" pitchFamily="2" charset="0"/>
              </a:rPr>
              <a:t>  </a:t>
            </a:r>
            <a:r>
              <a:rPr dirty="0"/>
              <a:t>is not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&gt;=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larger than or equal to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&lt; 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smaller than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D63C8-F77D-C949-9AAE-532391949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21767"/>
              </p:ext>
            </p:extLst>
          </p:nvPr>
        </p:nvGraphicFramePr>
        <p:xfrm>
          <a:off x="649562" y="2517196"/>
          <a:ext cx="333722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611">
                  <a:extLst>
                    <a:ext uri="{9D8B030D-6E8A-4147-A177-3AD203B41FA5}">
                      <a16:colId xmlns:a16="http://schemas.microsoft.com/office/drawing/2014/main" val="3085983721"/>
                    </a:ext>
                  </a:extLst>
                </a:gridCol>
                <a:gridCol w="1668611">
                  <a:extLst>
                    <a:ext uri="{9D8B030D-6E8A-4147-A177-3AD203B41FA5}">
                      <a16:colId xmlns:a16="http://schemas.microsoft.com/office/drawing/2014/main" val="1048847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TRUE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2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F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5332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uiExpand="1" build="p" bldLvl="5" animBg="1" advAuto="0"/>
      <p:bldP spid="2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500" dirty="0"/>
              <a:t>Introduction to R &amp; data</a:t>
            </a:r>
            <a:endParaRPr sz="3500" dirty="0"/>
          </a:p>
        </p:txBody>
      </p:sp>
      <p:sp>
        <p:nvSpPr>
          <p:cNvPr id="141" name="Part I: Basics of R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Part I: Basics of R</a:t>
            </a:r>
          </a:p>
          <a:p>
            <a:r>
              <a:rPr dirty="0"/>
              <a:t>Lunch (~12:15)</a:t>
            </a:r>
          </a:p>
          <a:p>
            <a:r>
              <a:rPr dirty="0"/>
              <a:t>Part II: Modern R with </a:t>
            </a:r>
            <a:r>
              <a:rPr dirty="0" err="1"/>
              <a:t>tidyverse</a:t>
            </a:r>
            <a:endParaRPr dirty="0"/>
          </a:p>
          <a:p>
            <a:r>
              <a:rPr dirty="0"/>
              <a:t>Final remarks (~17:00)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reating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Combining data: creating vectors</a:t>
            </a:r>
            <a:endParaRPr dirty="0"/>
          </a:p>
        </p:txBody>
      </p:sp>
      <p:sp>
        <p:nvSpPr>
          <p:cNvPr id="201" name="&gt;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c(1,2,3)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  2  3 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</a:t>
            </a:r>
            <a:r>
              <a:rPr lang="en-US" dirty="0"/>
              <a:t> c("</a:t>
            </a:r>
            <a:r>
              <a:rPr lang="en-US" dirty="0" err="1"/>
              <a:t>a","b","c</a:t>
            </a:r>
            <a:r>
              <a:rPr lang="en-US" dirty="0"/>
              <a:t>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"a" "b" "c"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pt" dirty="0"/>
              <a:t>&gt; </a:t>
            </a:r>
            <a:r>
              <a:rPr lang="pt" dirty="0" err="1"/>
              <a:t>c</a:t>
            </a:r>
            <a:r>
              <a:rPr lang="pt" dirty="0"/>
              <a:t>(T,TRUE,F)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TRUE  TRUE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an integer">
            <a:extLst>
              <a:ext uri="{FF2B5EF4-FFF2-40B4-BE49-F238E27FC236}">
                <a16:creationId xmlns:a16="http://schemas.microsoft.com/office/drawing/2014/main" id="{D9266D77-C144-0E46-89DF-978F4B11B061}"/>
              </a:ext>
            </a:extLst>
          </p:cNvPr>
          <p:cNvSpPr txBox="1"/>
          <p:nvPr/>
        </p:nvSpPr>
        <p:spPr>
          <a:xfrm>
            <a:off x="5433115" y="2431079"/>
            <a:ext cx="25022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numeric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A2DD55FE-BC10-4B41-82FB-B4EE1F1C2145}"/>
              </a:ext>
            </a:extLst>
          </p:cNvPr>
          <p:cNvSpPr/>
          <p:nvPr/>
        </p:nvSpPr>
        <p:spPr>
          <a:xfrm flipV="1">
            <a:off x="2871216" y="2889503"/>
            <a:ext cx="4956048" cy="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an integer">
            <a:extLst>
              <a:ext uri="{FF2B5EF4-FFF2-40B4-BE49-F238E27FC236}">
                <a16:creationId xmlns:a16="http://schemas.microsoft.com/office/drawing/2014/main" id="{764C82BA-C0FE-5046-B6B3-E44F484A7392}"/>
              </a:ext>
            </a:extLst>
          </p:cNvPr>
          <p:cNvSpPr txBox="1"/>
          <p:nvPr/>
        </p:nvSpPr>
        <p:spPr>
          <a:xfrm>
            <a:off x="5691461" y="5125511"/>
            <a:ext cx="225382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logical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C3747394-0A22-0C43-A31E-C796F87DD4BC}"/>
              </a:ext>
            </a:extLst>
          </p:cNvPr>
          <p:cNvSpPr/>
          <p:nvPr/>
        </p:nvSpPr>
        <p:spPr>
          <a:xfrm flipV="1">
            <a:off x="4517136" y="5583934"/>
            <a:ext cx="3444240" cy="3048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an integer">
            <a:extLst>
              <a:ext uri="{FF2B5EF4-FFF2-40B4-BE49-F238E27FC236}">
                <a16:creationId xmlns:a16="http://schemas.microsoft.com/office/drawing/2014/main" id="{51913303-DA39-A64A-A17A-ECB3B9D408C8}"/>
              </a:ext>
            </a:extLst>
          </p:cNvPr>
          <p:cNvSpPr txBox="1"/>
          <p:nvPr/>
        </p:nvSpPr>
        <p:spPr>
          <a:xfrm>
            <a:off x="5226091" y="3772199"/>
            <a:ext cx="270907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character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68639A92-7C29-8B41-8755-7E9B3B8E3329}"/>
              </a:ext>
            </a:extLst>
          </p:cNvPr>
          <p:cNvSpPr/>
          <p:nvPr/>
        </p:nvSpPr>
        <p:spPr>
          <a:xfrm>
            <a:off x="3584448" y="4224527"/>
            <a:ext cx="4303776" cy="6095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043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uiExpand="1" build="p" bldLvl="5" animBg="1" advAuto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Vector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functions</a:t>
            </a:r>
          </a:p>
        </p:txBody>
      </p:sp>
      <p:sp>
        <p:nvSpPr>
          <p:cNvPr id="215" name="&gt; p &lt;-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&lt;- 1:5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p</a:t>
            </a:r>
          </a:p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1 2 3 4 5</a:t>
            </a:r>
            <a:endParaRPr dirty="0">
              <a:solidFill>
                <a:schemeClr val="tx1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mean(p)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*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 4 6 8 10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q &lt;- 5:1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* q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 8 9 8 5</a:t>
            </a:r>
            <a:endParaRPr lang="en-US"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table(p*q)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5 8 9 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2 2 1 </a:t>
            </a:r>
          </a:p>
        </p:txBody>
      </p:sp>
      <p:graphicFrame>
        <p:nvGraphicFramePr>
          <p:cNvPr id="216" name="p * 2"/>
          <p:cNvGraphicFramePr/>
          <p:nvPr/>
        </p:nvGraphicFramePr>
        <p:xfrm>
          <a:off x="5673143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2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" name="p * q"/>
          <p:cNvGraphicFramePr/>
          <p:nvPr/>
        </p:nvGraphicFramePr>
        <p:xfrm>
          <a:off x="9695769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q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q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uiExpand="1" build="p" bldLvl="5" animBg="1" advAuto="0"/>
      <p:bldP spid="216" grpId="2" uiExpand="1" animBg="1" advAuto="0"/>
      <p:bldP spid="217" grpId="3" uiExpan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1. Write a line of code that produces the following vector:…">
            <a:extLst>
              <a:ext uri="{FF2B5EF4-FFF2-40B4-BE49-F238E27FC236}">
                <a16:creationId xmlns:a16="http://schemas.microsoft.com/office/drawing/2014/main" id="{6288A602-EE6A-824B-93A7-322789BEB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010643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the following vector using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: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8 10 12 14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another vector using rep():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7 7 7 7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Combine all three functions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Courier" pitchFamily="2" charset="0"/>
              </a:rPr>
              <a:t>rep()</a:t>
            </a:r>
            <a:r>
              <a:rPr lang="en-US" dirty="0">
                <a:latin typeface="+mn-lt"/>
              </a:rPr>
              <a:t>, and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to generate this vector: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MyVec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...</a:t>
            </a:r>
            <a:endParaRPr lang="en-US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MyVec</a:t>
            </a:r>
            <a:endParaRPr lang="en-US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12 12 12 4 5 6</a:t>
            </a:r>
            <a:endParaRPr lang="en-US" dirty="0"/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 typeface="+mj-lt"/>
              <a:buAutoNum type="arabicPeriod" startAt="4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b="1" dirty="0"/>
              <a:t>Bonus: </a:t>
            </a:r>
            <a:r>
              <a:rPr lang="en-US" dirty="0"/>
              <a:t>can you sort the values in the last vector from low to high?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 startAt="4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10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1. Write a line of code that produces the following vector:…">
            <a:extLst>
              <a:ext uri="{FF2B5EF4-FFF2-40B4-BE49-F238E27FC236}">
                <a16:creationId xmlns:a16="http://schemas.microsoft.com/office/drawing/2014/main" id="{6288A602-EE6A-824B-93A7-322789BEB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95577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the following vector using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: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</a:t>
            </a: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seq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(8,14, by=2)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8 10 12 14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another vector using rep():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rep(7,4)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7 7 7 7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Combine all three functions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Courier" pitchFamily="2" charset="0"/>
              </a:rPr>
              <a:t>rep()</a:t>
            </a:r>
            <a:r>
              <a:rPr lang="en-US" dirty="0">
                <a:latin typeface="+mn-lt"/>
              </a:rPr>
              <a:t>, and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to generate this vector: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600" dirty="0">
              <a:solidFill>
                <a:srgbClr val="0433FF"/>
              </a:solidFill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</a:rPr>
              <a:t>MyVec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</a:rPr>
              <a:t> &lt;- 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c(rep(12,3),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seq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(4,6))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</a:rPr>
              <a:t>MyVec</a:t>
            </a:r>
            <a:endParaRPr lang="en-US" sz="2600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latin typeface="Courier" pitchFamily="2" charset="0"/>
              </a:rPr>
              <a:t>[1] 12 12 12 4 5 </a:t>
            </a:r>
            <a:r>
              <a:rPr lang="en-US" dirty="0">
                <a:latin typeface="Courier" pitchFamily="2" charset="0"/>
              </a:rPr>
              <a:t>6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b="1" dirty="0"/>
              <a:t>Bonus: </a:t>
            </a:r>
            <a:r>
              <a:rPr lang="en-US" dirty="0"/>
              <a:t>can you sort the values in the last vector from low to high?</a:t>
            </a:r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8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&gt; sort(</a:t>
            </a:r>
            <a:r>
              <a:rPr lang="en-US" sz="28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MyVec</a:t>
            </a:r>
            <a:r>
              <a:rPr lang="en-US" sz="28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336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ectors and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 and factors</a:t>
            </a:r>
          </a:p>
        </p:txBody>
      </p:sp>
      <p:sp>
        <p:nvSpPr>
          <p:cNvPr id="232" name="&gt; vc &lt;- c(&quot;a&quot;,&quot;b&quot;,&quot;a&quot;,&quot;c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chars</a:t>
            </a:r>
            <a:r>
              <a:rPr dirty="0"/>
              <a:t> &lt;- c("</a:t>
            </a:r>
            <a:r>
              <a:rPr dirty="0" err="1"/>
              <a:t>a","b","a","c</a:t>
            </a:r>
            <a:r>
              <a:rPr dirty="0"/>
              <a:t>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chars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"a" "b" "a" "c"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F_chars</a:t>
            </a:r>
            <a:r>
              <a:rPr dirty="0"/>
              <a:t> &lt;- </a:t>
            </a:r>
            <a:r>
              <a:rPr dirty="0" err="1"/>
              <a:t>as.factor</a:t>
            </a:r>
            <a:r>
              <a:rPr dirty="0"/>
              <a:t>(</a:t>
            </a:r>
            <a:r>
              <a:rPr lang="en-US" dirty="0"/>
              <a:t>chars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F_chars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a b a 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Levels: a b 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</a:t>
            </a:r>
            <a:r>
              <a:rPr lang="en-US" dirty="0" err="1"/>
              <a:t>character</a:t>
            </a:r>
            <a:r>
              <a:rPr dirty="0"/>
              <a:t>(</a:t>
            </a:r>
            <a:r>
              <a:rPr lang="en-US" dirty="0" err="1"/>
              <a:t>F_chars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pt" dirty="0"/>
              <a:t>[1] "a" "</a:t>
            </a:r>
            <a:r>
              <a:rPr lang="pt" dirty="0" err="1"/>
              <a:t>b</a:t>
            </a:r>
            <a:r>
              <a:rPr lang="pt" dirty="0"/>
              <a:t>" "a" "</a:t>
            </a:r>
            <a:r>
              <a:rPr lang="pt" dirty="0" err="1"/>
              <a:t>c</a:t>
            </a:r>
            <a:r>
              <a:rPr lang="pt" dirty="0"/>
              <a:t>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charRg st="15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ectors and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 and factors</a:t>
            </a:r>
          </a:p>
        </p:txBody>
      </p:sp>
      <p:sp>
        <p:nvSpPr>
          <p:cNvPr id="232" name="&gt; vc &lt;- c(&quot;a&quot;,&quot;b&quot;,&quot;a&quot;,&quot;c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nums</a:t>
            </a:r>
            <a:r>
              <a:rPr dirty="0"/>
              <a:t> &lt;- </a:t>
            </a:r>
            <a:r>
              <a:rPr lang="en-US" dirty="0"/>
              <a:t>10:13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nums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10 11 12 13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F_nums</a:t>
            </a:r>
            <a:r>
              <a:rPr dirty="0"/>
              <a:t> &lt;- </a:t>
            </a:r>
            <a:r>
              <a:rPr dirty="0" err="1"/>
              <a:t>as.factor</a:t>
            </a:r>
            <a:r>
              <a:rPr dirty="0"/>
              <a:t>(</a:t>
            </a:r>
            <a:r>
              <a:rPr lang="en-US" dirty="0" err="1"/>
              <a:t>nums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F_nums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10 11 12 13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Levels: </a:t>
            </a:r>
            <a:r>
              <a:rPr lang="en-US" dirty="0"/>
              <a:t>10 11 12 13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</a:t>
            </a:r>
            <a:r>
              <a:rPr lang="en-US" dirty="0" err="1"/>
              <a:t>numeric</a:t>
            </a:r>
            <a:r>
              <a:rPr dirty="0"/>
              <a:t>(</a:t>
            </a:r>
            <a:r>
              <a:rPr lang="en-US" dirty="0" err="1"/>
              <a:t>F_nums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pt" dirty="0"/>
              <a:t>[1] 1 2 3 4</a:t>
            </a:r>
          </a:p>
        </p:txBody>
      </p:sp>
      <p:grpSp>
        <p:nvGrpSpPr>
          <p:cNvPr id="239" name="A factor is defined by its levels. Turning a factor into numeric specifies the order of the levels, but loses their content."/>
          <p:cNvGrpSpPr/>
          <p:nvPr/>
        </p:nvGrpSpPr>
        <p:grpSpPr>
          <a:xfrm>
            <a:off x="5568043" y="5320629"/>
            <a:ext cx="6917277" cy="3106454"/>
            <a:chOff x="0" y="0"/>
            <a:chExt cx="4804024" cy="3106452"/>
          </a:xfrm>
        </p:grpSpPr>
        <p:sp>
          <p:nvSpPr>
            <p:cNvPr id="238" name="A factor is defined by its levels. Turning a factor into numeric specifies the order of the levels, but loses their content."/>
            <p:cNvSpPr/>
            <p:nvPr/>
          </p:nvSpPr>
          <p:spPr>
            <a:xfrm>
              <a:off x="76200" y="76200"/>
              <a:ext cx="4651625" cy="295405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 factor is defined by its levels.</a:t>
              </a:r>
              <a:r>
                <a:t> Turning a factor into numeric specifies the order of the levels, but loses their content.</a:t>
              </a:r>
            </a:p>
          </p:txBody>
        </p:sp>
        <p:pic>
          <p:nvPicPr>
            <p:cNvPr id="237" name="A factor is defined by its levels. Turning a factor into numeric specifies the order of the levels, but loses their content." descr="A factor is defined by its levels. Turning a factor into numeric specifies the order of the levels, but loses their content.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04025" cy="3106453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1203002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uiExpand="1" build="p" bldLvl="5" animBg="1" advAuto="0"/>
      <p:bldP spid="23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44" name="1. Generate a vector that contains numeric, logical, and character elements.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1. Generate a vector that contains numeric, logical, and character elements.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vt</a:t>
            </a:r>
            <a:r>
              <a:rPr lang="en-US" dirty="0"/>
              <a:t> &lt;- ...</a:t>
            </a:r>
            <a:endParaRPr dirty="0"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2. Turn it into a factor.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ft &lt;- ...</a:t>
            </a:r>
            <a:endParaRPr dirty="0"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3. See what happens to the content when you convert this factor into numeric, logical, and character vectors.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(Hint: check the cheat sheet element ‘Types’ for the functions.)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247" name="1. Generate a vector that contains numeric, logical, and character elements.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1. Generate a vector that contains numeric, logical, and character elements.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vt</a:t>
            </a:r>
            <a:r>
              <a:rPr dirty="0"/>
              <a:t> &lt;- c(T,T,2,4,"apple","orange")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2. Turn it into a factor.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ft &lt;- </a:t>
            </a:r>
            <a:r>
              <a:rPr dirty="0" err="1"/>
              <a:t>as.factor</a:t>
            </a:r>
            <a:r>
              <a:rPr dirty="0"/>
              <a:t>(</a:t>
            </a:r>
            <a:r>
              <a:rPr dirty="0" err="1"/>
              <a:t>vt</a:t>
            </a:r>
            <a:r>
              <a:rPr dirty="0"/>
              <a:t>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3. See what happens to the content when you convert this factor into numeric, logical, and character vectors.</a:t>
            </a:r>
          </a:p>
          <a:p>
            <a:pPr marL="0" indent="0">
              <a:spcBef>
                <a:spcPts val="1000"/>
              </a:spcBef>
              <a:buSzTx/>
              <a:buFontTx/>
              <a:buNone/>
              <a:defRPr sz="2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(Hint: check the cheat sheet element ‘Types’ for the functions.)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as.numeric</a:t>
            </a:r>
            <a:r>
              <a:rPr dirty="0"/>
              <a:t>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 5 1 2 3 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as.logical</a:t>
            </a:r>
            <a:r>
              <a:rPr dirty="0"/>
              <a:t>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 TRUE   NA   NA   NA  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as.character</a:t>
            </a:r>
            <a:r>
              <a:rPr dirty="0"/>
              <a:t>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"TRUE"   "TRUE"   "2"      "4"      "apple"  "orange"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ut what if there is no data? Introducing: 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what if there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is no data? </a:t>
            </a:r>
            <a:r>
              <a:t>Introducing: NA</a:t>
            </a:r>
          </a:p>
        </p:txBody>
      </p:sp>
      <p:sp>
        <p:nvSpPr>
          <p:cNvPr id="250" name="&gt; ft &lt;- c(T,T,2,4,&quot;apple&quot;,&quot;orange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 &lt;- c(T,T,2,4,"apple","orange")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 &lt;- as.logical(ft)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  NA   NA   NA  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factor(ft)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 TRUE &lt;NA&gt; &lt;NA&gt; &lt;NA&gt; &lt;NA&gt;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Levels: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  <p:grpSp>
        <p:nvGrpSpPr>
          <p:cNvPr id="253" name="NA = Not Available"/>
          <p:cNvGrpSpPr/>
          <p:nvPr/>
        </p:nvGrpSpPr>
        <p:grpSpPr>
          <a:xfrm>
            <a:off x="8048515" y="2392014"/>
            <a:ext cx="4680186" cy="1542423"/>
            <a:chOff x="0" y="0"/>
            <a:chExt cx="4680185" cy="1542422"/>
          </a:xfrm>
        </p:grpSpPr>
        <p:sp>
          <p:nvSpPr>
            <p:cNvPr id="252" name="NA = Not Available"/>
            <p:cNvSpPr/>
            <p:nvPr/>
          </p:nvSpPr>
          <p:spPr>
            <a:xfrm>
              <a:off x="76200" y="76200"/>
              <a:ext cx="4527786" cy="13900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NA =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</a:t>
              </a:r>
              <a:r>
                <a:t>ot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</a:t>
              </a:r>
              <a:r>
                <a:t>vailable</a:t>
              </a:r>
            </a:p>
          </p:txBody>
        </p:sp>
        <p:pic>
          <p:nvPicPr>
            <p:cNvPr id="251" name="NA = Not Available" descr="NA = Not Availabl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80186" cy="1542423"/>
            </a:xfrm>
            <a:prstGeom prst="rect">
              <a:avLst/>
            </a:prstGeom>
            <a:effectLst/>
          </p:spPr>
        </p:pic>
      </p:grpSp>
      <p:graphicFrame>
        <p:nvGraphicFramePr>
          <p:cNvPr id="254" name="Table"/>
          <p:cNvGraphicFramePr/>
          <p:nvPr/>
        </p:nvGraphicFramePr>
        <p:xfrm>
          <a:off x="1180418" y="6177365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Pet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Cat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None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Iguana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5" name="In other words:…"/>
          <p:cNvSpPr txBox="1"/>
          <p:nvPr/>
        </p:nvSpPr>
        <p:spPr>
          <a:xfrm>
            <a:off x="7622063" y="7635996"/>
            <a:ext cx="4933240" cy="169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500"/>
              </a:spcBef>
              <a:defRPr sz="2600"/>
            </a:pPr>
            <a:r>
              <a:t>In other words:</a:t>
            </a:r>
          </a:p>
          <a:p>
            <a:pPr algn="l">
              <a:spcBef>
                <a:spcPts val="1500"/>
              </a:spcBef>
              <a:defRPr sz="2600"/>
            </a:pPr>
            <a:r>
              <a:t>We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know</a:t>
            </a:r>
            <a:r>
              <a:t> that Bob has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 pets</a:t>
            </a:r>
            <a:r>
              <a:t>.</a:t>
            </a:r>
          </a:p>
          <a:p>
            <a:pPr algn="l">
              <a:spcBef>
                <a:spcPts val="1500"/>
              </a:spcBef>
              <a:defRPr sz="2600"/>
            </a:pPr>
            <a:r>
              <a:t>We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 not know</a:t>
            </a:r>
            <a:r>
              <a:t> if Dan has pets.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build="p" bldLvl="5" animBg="1" advAuto="0"/>
      <p:bldP spid="253" grpId="2" animBg="1" advAuto="0"/>
      <p:bldP spid="254" grpId="3" animBg="1" advAuto="0"/>
      <p:bldP spid="255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58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NA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Quick intro: this is us! And who are you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intro: this is us! And who are you?</a:t>
            </a:r>
          </a:p>
        </p:txBody>
      </p:sp>
      <p:sp>
        <p:nvSpPr>
          <p:cNvPr id="144" name="Jonathan de Bruin…"/>
          <p:cNvSpPr txBox="1"/>
          <p:nvPr/>
        </p:nvSpPr>
        <p:spPr>
          <a:xfrm>
            <a:off x="116996" y="4431856"/>
            <a:ext cx="5546390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lang="en-US" dirty="0"/>
              <a:t>Bianca Kramer</a:t>
            </a:r>
          </a:p>
          <a:p>
            <a:pPr>
              <a:defRPr sz="2600"/>
            </a:pPr>
            <a:r>
              <a:rPr lang="en-US" dirty="0"/>
              <a:t>subject specialist Biomedical Science </a:t>
            </a:r>
          </a:p>
          <a:p>
            <a:pPr>
              <a:defRPr sz="2600"/>
            </a:pPr>
            <a:r>
              <a:rPr lang="en-US" dirty="0"/>
              <a:t>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hlinkClick r:id="rId2"/>
              </a:rPr>
              <a:t>b.m.r.kramer@uu.nl</a:t>
            </a:r>
            <a:endParaRPr lang="en-US" u="sng" dirty="0">
              <a:hlinkClick r:id="rId3"/>
            </a:endParaRPr>
          </a:p>
        </p:txBody>
      </p:sp>
      <p:sp>
        <p:nvSpPr>
          <p:cNvPr id="145" name="Barbara Vreede…"/>
          <p:cNvSpPr txBox="1"/>
          <p:nvPr/>
        </p:nvSpPr>
        <p:spPr>
          <a:xfrm>
            <a:off x="7897397" y="4431856"/>
            <a:ext cx="3781484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dirty="0"/>
              <a:t>Barbara Vreede</a:t>
            </a:r>
          </a:p>
          <a:p>
            <a:pPr>
              <a:defRPr sz="2600"/>
            </a:pPr>
            <a:r>
              <a:rPr dirty="0"/>
              <a:t>subject specialist Science</a:t>
            </a:r>
            <a:endParaRPr lang="en-US" dirty="0"/>
          </a:p>
          <a:p>
            <a:pPr>
              <a:defRPr sz="2600"/>
            </a:pPr>
            <a:r>
              <a:rPr dirty="0"/>
              <a:t>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4"/>
              </a:rPr>
              <a:t>b.m.i.vreede@uu.nl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61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NA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NA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Predict the results. Does the (real) answer make sense to you?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is.na</a:t>
            </a:r>
            <a:r>
              <a:rPr dirty="0"/>
              <a:t>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Rectangle"/>
          <p:cNvGrpSpPr/>
          <p:nvPr/>
        </p:nvGrpSpPr>
        <p:grpSpPr>
          <a:xfrm>
            <a:off x="2212841" y="2641445"/>
            <a:ext cx="8553277" cy="5156575"/>
            <a:chOff x="0" y="0"/>
            <a:chExt cx="8553276" cy="5156574"/>
          </a:xfrm>
        </p:grpSpPr>
        <p:sp>
          <p:nvSpPr>
            <p:cNvPr id="264" name="Rectangle"/>
            <p:cNvSpPr/>
            <p:nvPr/>
          </p:nvSpPr>
          <p:spPr>
            <a:xfrm>
              <a:off x="76200" y="76200"/>
              <a:ext cx="8400877" cy="5004175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63" name="Rectangle" descr="Rectangl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53277" cy="5156575"/>
            </a:xfrm>
            <a:prstGeom prst="rect">
              <a:avLst/>
            </a:prstGeom>
            <a:effectLst/>
          </p:spPr>
        </p:pic>
      </p:grpSp>
      <p:sp>
        <p:nvSpPr>
          <p:cNvPr id="266" name="NA != NU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 != NULL</a:t>
            </a:r>
          </a:p>
        </p:txBody>
      </p:sp>
      <p:sp>
        <p:nvSpPr>
          <p:cNvPr id="267" name="NA…"/>
          <p:cNvSpPr txBox="1"/>
          <p:nvPr/>
        </p:nvSpPr>
        <p:spPr>
          <a:xfrm>
            <a:off x="2336791" y="3124232"/>
            <a:ext cx="2753187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NULL</a:t>
            </a:r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“None”</a:t>
            </a:r>
            <a:r>
              <a:rPr sz="2900">
                <a:latin typeface="Helvetica Neue Thin"/>
                <a:ea typeface="Helvetica Neue Thin"/>
                <a:cs typeface="Helvetica Neue Thin"/>
                <a:sym typeface="Helvetica Neue Thin"/>
              </a:rPr>
              <a:t> or </a:t>
            </a:r>
            <a:r>
              <a:t>0</a:t>
            </a:r>
          </a:p>
        </p:txBody>
      </p:sp>
      <p:sp>
        <p:nvSpPr>
          <p:cNvPr id="268" name="Information is Not Available…"/>
          <p:cNvSpPr txBox="1"/>
          <p:nvPr/>
        </p:nvSpPr>
        <p:spPr>
          <a:xfrm>
            <a:off x="5256892" y="3292357"/>
            <a:ext cx="5535067" cy="441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Available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does not exist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Data entry specifying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content of 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73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Exercise: </a:t>
            </a:r>
            <a:r>
              <a:rPr lang="en-US" dirty="0"/>
              <a:t>predict the answer</a:t>
            </a:r>
            <a:endParaRPr dirty="0"/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Exercise: </a:t>
            </a:r>
            <a:r>
              <a:rPr lang="en-US" dirty="0"/>
              <a:t>predict the answer</a:t>
            </a:r>
            <a:endParaRPr dirty="0"/>
          </a:p>
        </p:txBody>
      </p:sp>
      <p:sp>
        <p:nvSpPr>
          <p:cNvPr id="279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logical(0)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ectors, lists, and data fr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Vectors, lists, and data frames</a:t>
            </a:r>
          </a:p>
        </p:txBody>
      </p:sp>
      <p:sp>
        <p:nvSpPr>
          <p:cNvPr id="297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070100"/>
            <a:ext cx="12203973" cy="79183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v1 &lt;- 4:6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v2 &lt;- rep(3,3)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c(v1,v2)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4 5 6 3 3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list(v1,v2)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[[2]]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[1] 3 3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data.frame</a:t>
            </a:r>
            <a:r>
              <a:rPr dirty="0"/>
              <a:t>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  v1 v2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1  4  3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2  5  3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300"/>
            </a:pPr>
            <a:r>
              <a:rPr dirty="0"/>
              <a:t>3  6  3</a:t>
            </a:r>
          </a:p>
        </p:txBody>
      </p:sp>
      <p:graphicFrame>
        <p:nvGraphicFramePr>
          <p:cNvPr id="298" name="Table"/>
          <p:cNvGraphicFramePr/>
          <p:nvPr/>
        </p:nvGraphicFramePr>
        <p:xfrm>
          <a:off x="5453977" y="3220372"/>
          <a:ext cx="7375169" cy="4684452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2167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8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1113"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how many dimensions?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vector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any 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data.frame()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1" uiExpand="1" build="p" bldLvl="5" animBg="1" advAuto="0"/>
      <p:bldP spid="298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et’s breathe and recap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breathe and recap!</a:t>
            </a:r>
          </a:p>
        </p:txBody>
      </p:sp>
      <p:sp>
        <p:nvSpPr>
          <p:cNvPr id="336" name="What data type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What data types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logical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numeric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c</a:t>
            </a:r>
            <a:r>
              <a:rPr dirty="0"/>
              <a:t>haracter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>
                <a:latin typeface="+mn-lt"/>
              </a:rPr>
              <a:t>How can data be absent?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NA </a:t>
            </a:r>
            <a:r>
              <a:rPr lang="en-US" dirty="0">
                <a:latin typeface="+mn-lt"/>
              </a:rPr>
              <a:t>(not available)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NULL </a:t>
            </a:r>
            <a:r>
              <a:rPr lang="en-US" dirty="0">
                <a:latin typeface="+mn-lt"/>
              </a:rPr>
              <a:t>(non-existent)</a:t>
            </a:r>
            <a:endParaRPr dirty="0">
              <a:latin typeface="+mn-lt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And what data collections have you encountered?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vector</a:t>
            </a:r>
            <a:r>
              <a:rPr dirty="0"/>
              <a:t> (one dimension)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factor</a:t>
            </a:r>
            <a:r>
              <a:rPr lang="en-US" dirty="0"/>
              <a:t> (one dimension, level-based)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data frame </a:t>
            </a:r>
            <a:r>
              <a:rPr dirty="0"/>
              <a:t>(two dimensions)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list </a:t>
            </a:r>
            <a:r>
              <a:rPr dirty="0"/>
              <a:t>(++ dimensions)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Functions</a:t>
            </a:r>
          </a:p>
        </p:txBody>
      </p:sp>
      <p:sp>
        <p:nvSpPr>
          <p:cNvPr id="339" name="What function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What functions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c()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rep()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as.logical</a:t>
            </a:r>
            <a:r>
              <a:rPr dirty="0"/>
              <a:t>()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data.frame</a:t>
            </a:r>
            <a:r>
              <a:rPr lang="en-US" dirty="0"/>
              <a:t>()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is.na</a:t>
            </a:r>
            <a:r>
              <a:rPr dirty="0"/>
              <a:t>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table()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...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And do you still know what they mean? And how to use them?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No?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b="1" dirty="0"/>
              <a:t>?</a:t>
            </a:r>
            <a:r>
              <a:rPr dirty="0"/>
              <a:t>table()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help.search</a:t>
            </a:r>
            <a:r>
              <a:rPr dirty="0"/>
              <a:t>("standard deviation")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(or use the Help window to the right of your console)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uiExpand="1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1FB-C990-6F4E-98BA-238B5A2A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125FE-8E09-1C42-98EF-B5580D5E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5" y="2097024"/>
            <a:ext cx="12089926" cy="7339584"/>
          </a:xfrm>
          <a:prstGeom prst="rect">
            <a:avLst/>
          </a:prstGeom>
        </p:spPr>
      </p:pic>
      <p:sp>
        <p:nvSpPr>
          <p:cNvPr id="7" name="an integer">
            <a:extLst>
              <a:ext uri="{FF2B5EF4-FFF2-40B4-BE49-F238E27FC236}">
                <a16:creationId xmlns:a16="http://schemas.microsoft.com/office/drawing/2014/main" id="{2DECD89E-F6DD-5A45-ADF1-2DF2A8D59739}"/>
              </a:ext>
            </a:extLst>
          </p:cNvPr>
          <p:cNvSpPr txBox="1"/>
          <p:nvPr/>
        </p:nvSpPr>
        <p:spPr>
          <a:xfrm>
            <a:off x="2250913" y="1955591"/>
            <a:ext cx="392896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function &amp; package names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5B979A3-B268-7840-9212-ACB4703DB7BF}"/>
              </a:ext>
            </a:extLst>
          </p:cNvPr>
          <p:cNvSpPr/>
          <p:nvPr/>
        </p:nvSpPr>
        <p:spPr>
          <a:xfrm flipV="1">
            <a:off x="1920240" y="2395728"/>
            <a:ext cx="4389120" cy="3657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an integer">
            <a:extLst>
              <a:ext uri="{FF2B5EF4-FFF2-40B4-BE49-F238E27FC236}">
                <a16:creationId xmlns:a16="http://schemas.microsoft.com/office/drawing/2014/main" id="{85433517-0378-7C46-9391-EC62676FCC25}"/>
              </a:ext>
            </a:extLst>
          </p:cNvPr>
          <p:cNvSpPr txBox="1"/>
          <p:nvPr/>
        </p:nvSpPr>
        <p:spPr>
          <a:xfrm>
            <a:off x="2417137" y="6021623"/>
            <a:ext cx="485229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how would you use the function?</a:t>
            </a:r>
            <a:endParaRPr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8013A7EB-7D3C-8542-BCEB-E22CAB8AFD38}"/>
              </a:ext>
            </a:extLst>
          </p:cNvPr>
          <p:cNvSpPr/>
          <p:nvPr/>
        </p:nvSpPr>
        <p:spPr>
          <a:xfrm flipV="1">
            <a:off x="2127504" y="6498335"/>
            <a:ext cx="4956048" cy="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" name="an integer">
            <a:extLst>
              <a:ext uri="{FF2B5EF4-FFF2-40B4-BE49-F238E27FC236}">
                <a16:creationId xmlns:a16="http://schemas.microsoft.com/office/drawing/2014/main" id="{0E1FC418-EE31-FF4B-B894-D9D8829095F1}"/>
              </a:ext>
            </a:extLst>
          </p:cNvPr>
          <p:cNvSpPr txBox="1"/>
          <p:nvPr/>
        </p:nvSpPr>
        <p:spPr>
          <a:xfrm>
            <a:off x="3221709" y="7813847"/>
            <a:ext cx="627896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functions so related they share a help page</a:t>
            </a:r>
            <a:endParaRPr dirty="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0164B94-9F7D-DE40-94FE-177655805B45}"/>
              </a:ext>
            </a:extLst>
          </p:cNvPr>
          <p:cNvSpPr/>
          <p:nvPr/>
        </p:nvSpPr>
        <p:spPr>
          <a:xfrm flipV="1">
            <a:off x="2932176" y="8266176"/>
            <a:ext cx="6577584" cy="609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20ACF3D-2833-E146-B3A3-C506037A50F8}"/>
              </a:ext>
            </a:extLst>
          </p:cNvPr>
          <p:cNvSpPr/>
          <p:nvPr/>
        </p:nvSpPr>
        <p:spPr>
          <a:xfrm>
            <a:off x="7699248" y="6510528"/>
            <a:ext cx="420624" cy="1225296"/>
          </a:xfrm>
          <a:prstGeom prst="rightBrace">
            <a:avLst>
              <a:gd name="adj1" fmla="val 27631"/>
              <a:gd name="adj2" fmla="val 50000"/>
            </a:avLst>
          </a:prstGeom>
          <a:noFill/>
          <a:ln w="63500" cap="flat">
            <a:solidFill>
              <a:srgbClr val="FFD47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an integer">
            <a:extLst>
              <a:ext uri="{FF2B5EF4-FFF2-40B4-BE49-F238E27FC236}">
                <a16:creationId xmlns:a16="http://schemas.microsoft.com/office/drawing/2014/main" id="{DC139824-360E-B841-A253-85D49009A148}"/>
              </a:ext>
            </a:extLst>
          </p:cNvPr>
          <p:cNvSpPr txBox="1"/>
          <p:nvPr/>
        </p:nvSpPr>
        <p:spPr>
          <a:xfrm>
            <a:off x="8202241" y="5721277"/>
            <a:ext cx="4672511" cy="2103140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algn="l"/>
            <a:r>
              <a:rPr lang="en-US" b="1" dirty="0"/>
              <a:t>wait what? </a:t>
            </a:r>
            <a:r>
              <a:rPr lang="en-US" dirty="0"/>
              <a:t>These are extra arguments. If you see</a:t>
            </a:r>
          </a:p>
          <a:p>
            <a:pPr algn="l"/>
            <a:r>
              <a:rPr lang="en-US" dirty="0">
                <a:latin typeface="Courier" pitchFamily="2" charset="0"/>
              </a:rPr>
              <a:t>argument = "default"</a:t>
            </a:r>
          </a:p>
          <a:p>
            <a:pPr algn="l"/>
            <a:r>
              <a:rPr lang="en-US" dirty="0"/>
              <a:t>then the setting is already specified, so you won’t have 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638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1FB-C990-6F4E-98BA-238B5A2A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Help? Scroll down!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E3029236-5BD3-A843-A6E2-2334DCFC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4" y="2054860"/>
            <a:ext cx="12436706" cy="75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089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DD3B-DC46-FB40-A099-A6BCB0E5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those sticky notes?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EF48F-5361-1B44-AAF4-8659C7EBFB8E}"/>
              </a:ext>
            </a:extLst>
          </p:cNvPr>
          <p:cNvSpPr/>
          <p:nvPr/>
        </p:nvSpPr>
        <p:spPr>
          <a:xfrm>
            <a:off x="1024128" y="2222417"/>
            <a:ext cx="4809744" cy="4534575"/>
          </a:xfrm>
          <a:prstGeom prst="rect">
            <a:avLst/>
          </a:prstGeom>
          <a:solidFill>
            <a:srgbClr val="FF5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I need some assistance, please!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03F10-82C3-6D4B-8EC7-ABA18992FE87}"/>
              </a:ext>
            </a:extLst>
          </p:cNvPr>
          <p:cNvSpPr/>
          <p:nvPr/>
        </p:nvSpPr>
        <p:spPr>
          <a:xfrm>
            <a:off x="7156704" y="2210225"/>
            <a:ext cx="4809744" cy="4534575"/>
          </a:xfrm>
          <a:prstGeom prst="rect">
            <a:avLst/>
          </a:prstGeom>
          <a:solidFill>
            <a:srgbClr val="92FF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 have finished the exercise and am ready to move on!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4C66D-9875-DB42-9E84-B6DB71B87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22814" r="7048" b="20295"/>
          <a:stretch/>
        </p:blipFill>
        <p:spPr>
          <a:xfrm>
            <a:off x="3657600" y="6992111"/>
            <a:ext cx="5678426" cy="261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4779D-F54D-3B43-A913-2253831696F1}"/>
              </a:ext>
            </a:extLst>
          </p:cNvPr>
          <p:cNvSpPr txBox="1"/>
          <p:nvPr/>
        </p:nvSpPr>
        <p:spPr>
          <a:xfrm>
            <a:off x="376913" y="8833993"/>
            <a:ext cx="31963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No sticky note?</a:t>
            </a:r>
          </a:p>
        </p:txBody>
      </p:sp>
    </p:spTree>
    <p:extLst>
      <p:ext uri="{BB962C8B-B14F-4D97-AF65-F5344CB8AC3E}">
        <p14:creationId xmlns:p14="http://schemas.microsoft.com/office/powerpoint/2010/main" val="2887478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ake a brea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 a break!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0695" y="6952"/>
            <a:ext cx="6467767" cy="973969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&quot;Fresh Cup&quot; by mikecpeck"/>
          <p:cNvSpPr txBox="1"/>
          <p:nvPr/>
        </p:nvSpPr>
        <p:spPr>
          <a:xfrm>
            <a:off x="10543451" y="-19799"/>
            <a:ext cx="24945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"Fresh Cup" by </a:t>
            </a:r>
            <a:r>
              <a:rPr u="sng">
                <a:solidFill>
                  <a:srgbClr val="24890D"/>
                </a:solidFill>
                <a:uFill>
                  <a:solidFill>
                    <a:srgbClr val="24890D"/>
                  </a:solidFill>
                </a:uFill>
                <a:hlinkClick r:id="rId3"/>
              </a:rPr>
              <a:t>mikecpeck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electing vector elements by 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position</a:t>
            </a:r>
          </a:p>
        </p:txBody>
      </p:sp>
      <p:sp>
        <p:nvSpPr>
          <p:cNvPr id="282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 &lt;- 8:4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 7 6 5 4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7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m[1:3]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 7 6</a:t>
            </a:r>
          </a:p>
        </p:txBody>
      </p:sp>
      <p:pic>
        <p:nvPicPr>
          <p:cNvPr id="283" name="Screen Shot 2019-02-18 at 12.44.02.png" descr="Screen Shot 2019-02-18 at 12.44.02.png"/>
          <p:cNvPicPr>
            <a:picLocks noChangeAspect="1"/>
          </p:cNvPicPr>
          <p:nvPr/>
        </p:nvPicPr>
        <p:blipFill>
          <a:blip r:embed="rId2">
            <a:extLst/>
          </a:blip>
          <a:srcRect b="46323"/>
          <a:stretch>
            <a:fillRect/>
          </a:stretch>
        </p:blipFill>
        <p:spPr>
          <a:xfrm>
            <a:off x="6253638" y="2268232"/>
            <a:ext cx="6217669" cy="5668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uiExpand="1" build="p" bldLvl="5" animBg="1" advAuto="0"/>
      <p:bldP spid="283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electing vector elements by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value</a:t>
            </a:r>
          </a:p>
        </p:txBody>
      </p:sp>
      <p:sp>
        <p:nvSpPr>
          <p:cNvPr id="286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 &lt;- 8:4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 7 6 5 4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m[m&gt;5]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 7 6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m&gt;5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 TRUE TRUE FALSE FALSE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m[m %in% </a:t>
            </a:r>
            <a:r>
              <a:rPr lang="en-US" dirty="0"/>
              <a:t>c(6,8,11)</a:t>
            </a:r>
            <a:r>
              <a:rPr dirty="0"/>
              <a:t>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 6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m[NA]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NA NA NA NA NA</a:t>
            </a:r>
          </a:p>
        </p:txBody>
      </p:sp>
      <p:graphicFrame>
        <p:nvGraphicFramePr>
          <p:cNvPr id="287" name="Table"/>
          <p:cNvGraphicFramePr/>
          <p:nvPr/>
        </p:nvGraphicFramePr>
        <p:xfrm>
          <a:off x="8637344" y="2114450"/>
          <a:ext cx="3751808" cy="3434586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15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m&gt;5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25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25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90" name="Group"/>
          <p:cNvGrpSpPr/>
          <p:nvPr/>
        </p:nvGrpSpPr>
        <p:grpSpPr>
          <a:xfrm>
            <a:off x="8340460" y="5688510"/>
            <a:ext cx="4345576" cy="3842242"/>
            <a:chOff x="0" y="0"/>
            <a:chExt cx="4345575" cy="3842240"/>
          </a:xfrm>
        </p:grpSpPr>
        <p:pic>
          <p:nvPicPr>
            <p:cNvPr id="288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53954"/>
            <a:stretch>
              <a:fillRect/>
            </a:stretch>
          </p:blipFill>
          <p:spPr>
            <a:xfrm>
              <a:off x="0" y="443675"/>
              <a:ext cx="4345576" cy="339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122" b="92134"/>
            <a:stretch>
              <a:fillRect/>
            </a:stretch>
          </p:blipFill>
          <p:spPr>
            <a:xfrm>
              <a:off x="0" y="0"/>
              <a:ext cx="4345575" cy="497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build="p" bldLvl="5" animBg="1" advAuto="0"/>
      <p:bldP spid="287" grpId="2" animBg="1" advAuto="0"/>
      <p:bldP spid="29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Generate a vector with numbers from 5 to 10. 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(If you can, try to use vector notation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p:q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i="1" dirty="0"/>
              <a:t>or the function</a:t>
            </a:r>
            <a:r>
              <a:rPr lang="en-US" i="1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i="1" dirty="0"/>
              <a:t>for this!)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m &lt;- ...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number in the vector.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m[...]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numbers larger than 8.</a:t>
            </a:r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	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m[...]</a:t>
            </a:r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11711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Generate a vector with numbers from 5 to 10. </a:t>
            </a:r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(If you can, try to use vector notation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p:q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i="1" dirty="0"/>
              <a:t>or the function</a:t>
            </a:r>
            <a:r>
              <a:rPr lang="en-US" i="1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i="1" dirty="0"/>
              <a:t>for this!)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m &lt;- 5:10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number in the vector.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m[c(2,4)]</a:t>
            </a:r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numbers larger than 8.</a:t>
            </a:r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	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m[m&gt;8]</a:t>
            </a:r>
          </a:p>
          <a:p>
            <a:pPr marL="0" indent="0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9524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dex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lists</a:t>
            </a:r>
          </a:p>
        </p:txBody>
      </p:sp>
      <p:sp>
        <p:nvSpPr>
          <p:cNvPr id="301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v1 &lt;- 4:6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v2 &lt;- rep(3,3)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mylist</a:t>
            </a:r>
            <a:r>
              <a:rPr dirty="0"/>
              <a:t> &lt;- list(v1,v2)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mylist</a:t>
            </a:r>
            <a:r>
              <a:rPr dirty="0"/>
              <a:t>[1]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mylist</a:t>
            </a:r>
            <a:r>
              <a:rPr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mylist</a:t>
            </a:r>
            <a:r>
              <a:rPr dirty="0"/>
              <a:t>[[1]][2]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mylist</a:t>
            </a:r>
            <a:r>
              <a:rPr dirty="0"/>
              <a:t>[1][2]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NULL</a:t>
            </a:r>
          </a:p>
        </p:txBody>
      </p:sp>
      <p:sp>
        <p:nvSpPr>
          <p:cNvPr id="4" name="an integer">
            <a:extLst>
              <a:ext uri="{FF2B5EF4-FFF2-40B4-BE49-F238E27FC236}">
                <a16:creationId xmlns:a16="http://schemas.microsoft.com/office/drawing/2014/main" id="{F0AFCD7A-D239-D24A-B9FF-CB5DD395A063}"/>
              </a:ext>
            </a:extLst>
          </p:cNvPr>
          <p:cNvSpPr txBox="1"/>
          <p:nvPr/>
        </p:nvSpPr>
        <p:spPr>
          <a:xfrm>
            <a:off x="6230259" y="3327191"/>
            <a:ext cx="379751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select the first list element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9560555-7388-5F4E-947D-C027D6140263}"/>
              </a:ext>
            </a:extLst>
          </p:cNvPr>
          <p:cNvSpPr/>
          <p:nvPr/>
        </p:nvSpPr>
        <p:spPr>
          <a:xfrm flipV="1">
            <a:off x="2871216" y="3803904"/>
            <a:ext cx="7223760" cy="0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an integer">
            <a:extLst>
              <a:ext uri="{FF2B5EF4-FFF2-40B4-BE49-F238E27FC236}">
                <a16:creationId xmlns:a16="http://schemas.microsoft.com/office/drawing/2014/main" id="{00ED1E8D-3D10-4349-8702-E8348C6168AA}"/>
              </a:ext>
            </a:extLst>
          </p:cNvPr>
          <p:cNvSpPr txBox="1"/>
          <p:nvPr/>
        </p:nvSpPr>
        <p:spPr>
          <a:xfrm>
            <a:off x="4234273" y="4704887"/>
            <a:ext cx="589103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algn="r"/>
            <a:r>
              <a:rPr lang="en-US" dirty="0"/>
              <a:t>select the </a:t>
            </a:r>
            <a:r>
              <a:rPr lang="en-US" b="1" dirty="0"/>
              <a:t>content</a:t>
            </a:r>
            <a:r>
              <a:rPr lang="en-US" dirty="0"/>
              <a:t> of the first list element</a:t>
            </a: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A11C22E6-F355-404A-BA18-55028BA1EBDD}"/>
              </a:ext>
            </a:extLst>
          </p:cNvPr>
          <p:cNvSpPr/>
          <p:nvPr/>
        </p:nvSpPr>
        <p:spPr>
          <a:xfrm flipV="1">
            <a:off x="3188208" y="5157216"/>
            <a:ext cx="6925056" cy="609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nimBg="1" advAuto="0"/>
      <p:bldP spid="4" grpId="0" animBg="1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a data frame</a:t>
            </a:r>
          </a:p>
        </p:txBody>
      </p:sp>
      <p:pic>
        <p:nvPicPr>
          <p:cNvPr id="308" name="Screen Shot 2018-11-17 at 22.51.48.png" descr="Screen Shot 2018-11-17 at 22.5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484" y="2226735"/>
            <a:ext cx="4395209" cy="7248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6009" y="7215015"/>
            <a:ext cx="1572938" cy="1060739"/>
          </a:xfrm>
          <a:prstGeom prst="rect">
            <a:avLst/>
          </a:prstGeom>
        </p:spPr>
      </p:pic>
      <p:pic>
        <p:nvPicPr>
          <p:cNvPr id="315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7576" y="7207459"/>
            <a:ext cx="1374095" cy="1055790"/>
          </a:xfrm>
          <a:prstGeom prst="rect">
            <a:avLst/>
          </a:prstGeom>
        </p:spPr>
      </p:pic>
      <p:sp>
        <p:nvSpPr>
          <p:cNvPr id="311" name="row"/>
          <p:cNvSpPr txBox="1"/>
          <p:nvPr/>
        </p:nvSpPr>
        <p:spPr>
          <a:xfrm>
            <a:off x="559917" y="6868694"/>
            <a:ext cx="843078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row</a:t>
            </a:r>
          </a:p>
        </p:txBody>
      </p:sp>
      <p:sp>
        <p:nvSpPr>
          <p:cNvPr id="312" name="column"/>
          <p:cNvSpPr txBox="1"/>
          <p:nvPr/>
        </p:nvSpPr>
        <p:spPr>
          <a:xfrm>
            <a:off x="4683429" y="6906794"/>
            <a:ext cx="156225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column</a:t>
            </a:r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975B4D47-DC68-A344-BEB5-F71F5C0F9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10724"/>
              </p:ext>
            </p:extLst>
          </p:nvPr>
        </p:nvGraphicFramePr>
        <p:xfrm>
          <a:off x="6703394" y="3690197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et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None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Iguana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333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Indexing a data frame</a:t>
            </a:r>
          </a:p>
        </p:txBody>
      </p:sp>
      <p:sp>
        <p:nvSpPr>
          <p:cNvPr id="307" name="&gt; df$ag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[,"age"]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df$age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33 25 21 45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</a:t>
            </a:r>
            <a:r>
              <a:rPr lang="en-US" dirty="0"/>
              <a:t>[2,]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  name age  pet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2  Bob  25 None</a:t>
            </a:r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>
                <a:solidFill>
                  <a:srgbClr val="0433FF"/>
                </a:solidFill>
              </a:rPr>
              <a:t>&gt; </a:t>
            </a:r>
            <a:r>
              <a:rPr lang="en-US" dirty="0" err="1">
                <a:solidFill>
                  <a:srgbClr val="0433FF"/>
                </a:solidFill>
              </a:rPr>
              <a:t>df</a:t>
            </a:r>
            <a:r>
              <a:rPr lang="en-US" dirty="0">
                <a:solidFill>
                  <a:srgbClr val="0433FF"/>
                </a:solidFill>
              </a:rPr>
              <a:t>[</a:t>
            </a:r>
            <a:r>
              <a:rPr lang="en-US" dirty="0" err="1">
                <a:solidFill>
                  <a:srgbClr val="0433FF"/>
                </a:solidFill>
              </a:rPr>
              <a:t>df$name</a:t>
            </a:r>
            <a:r>
              <a:rPr lang="en-US" dirty="0">
                <a:solidFill>
                  <a:srgbClr val="0433FF"/>
                </a:solidFill>
              </a:rPr>
              <a:t>=="Bob",]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 name age  pet</a:t>
            </a:r>
          </a:p>
          <a:p>
            <a:pPr>
              <a:spcBef>
                <a:spcPts val="500"/>
              </a:spcBef>
              <a:buSzTx/>
              <a:buFontTx/>
              <a:buAutoNum type="arabicPlain" startAt="2"/>
              <a:defRPr sz="2500"/>
            </a:pPr>
            <a:r>
              <a:rPr lang="en-US" dirty="0"/>
              <a:t>Bob  25 None</a:t>
            </a:r>
          </a:p>
          <a:p>
            <a:pPr>
              <a:spcBef>
                <a:spcPts val="500"/>
              </a:spcBef>
              <a:buSzTx/>
              <a:buFontTx/>
              <a:buAutoNum type="arabicPlain" startAt="2"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>
                <a:solidFill>
                  <a:srgbClr val="0433FF"/>
                </a:solidFill>
              </a:rPr>
              <a:t>&gt; </a:t>
            </a:r>
            <a:r>
              <a:rPr lang="en-US" dirty="0" err="1">
                <a:solidFill>
                  <a:srgbClr val="0433FF"/>
                </a:solidFill>
              </a:rPr>
              <a:t>df</a:t>
            </a:r>
            <a:r>
              <a:rPr lang="en-US" dirty="0">
                <a:solidFill>
                  <a:srgbClr val="0433FF"/>
                </a:solidFill>
              </a:rPr>
              <a:t>[</a:t>
            </a:r>
            <a:r>
              <a:rPr lang="en-US" dirty="0" err="1">
                <a:solidFill>
                  <a:srgbClr val="0433FF"/>
                </a:solidFill>
              </a:rPr>
              <a:t>df$name</a:t>
            </a:r>
            <a:r>
              <a:rPr lang="en-US" dirty="0">
                <a:solidFill>
                  <a:srgbClr val="0433FF"/>
                </a:solidFill>
              </a:rPr>
              <a:t>=="</a:t>
            </a:r>
            <a:r>
              <a:rPr lang="en-US" dirty="0" err="1">
                <a:solidFill>
                  <a:srgbClr val="0433FF"/>
                </a:solidFill>
              </a:rPr>
              <a:t>Bob","age</a:t>
            </a:r>
            <a:r>
              <a:rPr lang="en-US" dirty="0">
                <a:solidFill>
                  <a:srgbClr val="0433FF"/>
                </a:solidFill>
              </a:rPr>
              <a:t>"]</a:t>
            </a:r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/>
              <a:t>[1] 25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91105F74-CEBC-3D4C-A720-74253EE41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368938"/>
              </p:ext>
            </p:extLst>
          </p:nvPr>
        </p:nvGraphicFramePr>
        <p:xfrm>
          <a:off x="6703394" y="3690197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et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None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Iguana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484DDF-65CA-6C4C-9618-FC16018BC52C}"/>
              </a:ext>
            </a:extLst>
          </p:cNvPr>
          <p:cNvCxnSpPr>
            <a:cxnSpLocks/>
          </p:cNvCxnSpPr>
          <p:nvPr/>
        </p:nvCxnSpPr>
        <p:spPr>
          <a:xfrm>
            <a:off x="9838944" y="2139696"/>
            <a:ext cx="0" cy="1389888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458D2C-ABAD-5D42-9CBC-DC5D32DAC05A}"/>
              </a:ext>
            </a:extLst>
          </p:cNvPr>
          <p:cNvSpPr/>
          <p:nvPr/>
        </p:nvSpPr>
        <p:spPr>
          <a:xfrm>
            <a:off x="8595360" y="646094"/>
            <a:ext cx="2523744" cy="1487587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[,2]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[,"age"]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" pitchFamily="2" charset="0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df$</a:t>
            </a: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age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" pitchFamily="2" charset="0"/>
              <a:sym typeface="Helvetica Neue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2DDB60-DD9A-C14B-BF90-790A99658FA9}"/>
              </a:ext>
            </a:extLst>
          </p:cNvPr>
          <p:cNvCxnSpPr>
            <a:cxnSpLocks/>
          </p:cNvCxnSpPr>
          <p:nvPr/>
        </p:nvCxnSpPr>
        <p:spPr>
          <a:xfrm>
            <a:off x="5687568" y="5230368"/>
            <a:ext cx="1207008" cy="0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3459B0-0E75-FA4E-BAE8-65C994C2A51E}"/>
              </a:ext>
            </a:extLst>
          </p:cNvPr>
          <p:cNvCxnSpPr>
            <a:cxnSpLocks/>
          </p:cNvCxnSpPr>
          <p:nvPr/>
        </p:nvCxnSpPr>
        <p:spPr>
          <a:xfrm>
            <a:off x="5724144" y="5138928"/>
            <a:ext cx="0" cy="2249424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C20283D-A8B7-8948-8E83-018F52813E49}"/>
              </a:ext>
            </a:extLst>
          </p:cNvPr>
          <p:cNvSpPr/>
          <p:nvPr/>
        </p:nvSpPr>
        <p:spPr>
          <a:xfrm>
            <a:off x="5071872" y="6922579"/>
            <a:ext cx="4565904" cy="109004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[2,]</a:t>
            </a:r>
          </a:p>
          <a:p>
            <a:pPr algn="l">
              <a:spcBef>
                <a:spcPts val="500"/>
              </a:spcBef>
              <a:defRPr sz="2500"/>
            </a:pP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[</a:t>
            </a: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df$name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=="Bob",]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854F9E-F128-B04D-9301-059544B799CF}"/>
              </a:ext>
            </a:extLst>
          </p:cNvPr>
          <p:cNvSpPr/>
          <p:nvPr/>
        </p:nvSpPr>
        <p:spPr>
          <a:xfrm>
            <a:off x="8686800" y="4901184"/>
            <a:ext cx="1956816" cy="658368"/>
          </a:xfrm>
          <a:prstGeom prst="rect">
            <a:avLst/>
          </a:prstGeom>
          <a:solidFill>
            <a:srgbClr val="FFC000">
              <a:alpha val="20000"/>
            </a:srgbClr>
          </a:solidFill>
          <a:ln w="635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24555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uiExpand="1" build="p" bldLvl="5" animBg="1" advAuto="0"/>
      <p:bldP spid="6" grpId="0" animBg="1"/>
      <p:bldP spid="10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10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Generate a simple data frame like this: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(name=c("</a:t>
            </a:r>
            <a:r>
              <a:rPr lang="en-US" dirty="0" err="1"/>
              <a:t>Ann","Bob","Chloe","Dan</a:t>
            </a:r>
            <a:r>
              <a:rPr lang="en-US" dirty="0"/>
              <a:t>"),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                 age=c(33,25,21,45))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1000"/>
              </a:spcBef>
              <a:buSzTx/>
              <a:buFont typeface="+mj-lt"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Return </a:t>
            </a:r>
            <a:r>
              <a:rPr lang="en-US" b="1" dirty="0"/>
              <a:t>only </a:t>
            </a:r>
            <a:r>
              <a:rPr b="1" dirty="0"/>
              <a:t>th</a:t>
            </a:r>
            <a:r>
              <a:rPr lang="en-US" b="1" dirty="0"/>
              <a:t>e</a:t>
            </a:r>
            <a:r>
              <a:rPr b="1" dirty="0"/>
              <a:t> names </a:t>
            </a:r>
            <a:r>
              <a:rPr dirty="0"/>
              <a:t>of everyone in your data frame </a:t>
            </a:r>
            <a:r>
              <a:rPr b="1" dirty="0"/>
              <a:t>under 30</a:t>
            </a:r>
            <a:r>
              <a:rPr lang="en-US" dirty="0"/>
              <a:t>. 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(Hint: what information should you use for row indexing? What information should you use for column indexing?)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i="1" dirty="0"/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i="1" dirty="0"/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i="1" dirty="0"/>
          </a:p>
          <a:p>
            <a:pPr marL="514350" indent="-514350">
              <a:spcBef>
                <a:spcPts val="1000"/>
              </a:spcBef>
              <a:buSzTx/>
              <a:buFont typeface="+mj-lt"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b="1" dirty="0"/>
              <a:t>Bonus: </a:t>
            </a:r>
            <a:r>
              <a:rPr lang="en-US" dirty="0"/>
              <a:t>can you use vector indexing on a column to achieve the same result?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i="1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10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Generate a simple data frame like this: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(name=c("</a:t>
            </a:r>
            <a:r>
              <a:rPr lang="en-US" dirty="0" err="1"/>
              <a:t>Ann","Bob","Chloe","Dan</a:t>
            </a:r>
            <a:r>
              <a:rPr lang="en-US" dirty="0"/>
              <a:t>"),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                 age=c(33,25,21,45))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1000"/>
              </a:spcBef>
              <a:buSzTx/>
              <a:buFont typeface="+mj-lt"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Return </a:t>
            </a:r>
            <a:r>
              <a:rPr lang="en-US" b="1" dirty="0"/>
              <a:t>only </a:t>
            </a:r>
            <a:r>
              <a:rPr b="1" dirty="0"/>
              <a:t>th</a:t>
            </a:r>
            <a:r>
              <a:rPr lang="en-US" b="1" dirty="0"/>
              <a:t>e</a:t>
            </a:r>
            <a:r>
              <a:rPr b="1" dirty="0"/>
              <a:t> names </a:t>
            </a:r>
            <a:r>
              <a:rPr dirty="0"/>
              <a:t>of everyone in your data frame </a:t>
            </a:r>
            <a:r>
              <a:rPr b="1" dirty="0"/>
              <a:t>under 30</a:t>
            </a:r>
            <a:r>
              <a:rPr lang="en-US" dirty="0"/>
              <a:t>. 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(Hint: what information should you use for row indexing? What information should you use for column indexing?)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&lt;30,"name"]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&gt; 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</a:rPr>
              <a:t>df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&lt;30,1]</a:t>
            </a:r>
            <a:endParaRPr lang="en-US" i="1" dirty="0"/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i="1" dirty="0"/>
          </a:p>
          <a:p>
            <a:pPr marL="514350" indent="-514350">
              <a:spcBef>
                <a:spcPts val="1000"/>
              </a:spcBef>
              <a:buSzTx/>
              <a:buFont typeface="+mj-lt"/>
              <a:buAutoNum type="arabicPeriod" startAt="2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b="1" dirty="0"/>
              <a:t>Bonus: </a:t>
            </a:r>
            <a:r>
              <a:rPr lang="en-US" dirty="0"/>
              <a:t>can you use vector indexing on a column to achieve the same result?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df$name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&lt;30]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	[1] Bob   Chloe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	Levels: Ann Bob Chloe Dan</a:t>
            </a:r>
          </a:p>
          <a:p>
            <a:pPr marL="457200" lvl="1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sz="2500" i="1" dirty="0">
              <a:solidFill>
                <a:srgbClr val="0433FF"/>
              </a:solidFill>
              <a:latin typeface="Courier" pitchFamily="2" charset="0"/>
              <a:sym typeface="Courier"/>
            </a:endParaRPr>
          </a:p>
        </p:txBody>
      </p:sp>
      <p:pic>
        <p:nvPicPr>
          <p:cNvPr id="4" name="Connection Line" descr="Connection Line">
            <a:extLst>
              <a:ext uri="{FF2B5EF4-FFF2-40B4-BE49-F238E27FC236}">
                <a16:creationId xmlns:a16="http://schemas.microsoft.com/office/drawing/2014/main" id="{623B024E-E076-3441-ABC1-65F986EB4E58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3509" y="8149962"/>
            <a:ext cx="1807648" cy="586526"/>
          </a:xfrm>
          <a:prstGeom prst="rect">
            <a:avLst/>
          </a:prstGeom>
        </p:spPr>
      </p:pic>
      <p:sp>
        <p:nvSpPr>
          <p:cNvPr id="5" name="indexing the vector df$name">
            <a:extLst>
              <a:ext uri="{FF2B5EF4-FFF2-40B4-BE49-F238E27FC236}">
                <a16:creationId xmlns:a16="http://schemas.microsoft.com/office/drawing/2014/main" id="{4CB30700-D270-464C-88B2-9E475D7FA2EE}"/>
              </a:ext>
            </a:extLst>
          </p:cNvPr>
          <p:cNvSpPr txBox="1"/>
          <p:nvPr/>
        </p:nvSpPr>
        <p:spPr>
          <a:xfrm>
            <a:off x="6714956" y="8178382"/>
            <a:ext cx="5246598" cy="59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indexing the vector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df$name</a:t>
            </a:r>
          </a:p>
        </p:txBody>
      </p:sp>
      <p:sp>
        <p:nvSpPr>
          <p:cNvPr id="6" name="indexing the dataframe df">
            <a:extLst>
              <a:ext uri="{FF2B5EF4-FFF2-40B4-BE49-F238E27FC236}">
                <a16:creationId xmlns:a16="http://schemas.microsoft.com/office/drawing/2014/main" id="{F17BF31A-3A08-D242-8299-6E3296BE497C}"/>
              </a:ext>
            </a:extLst>
          </p:cNvPr>
          <p:cNvSpPr txBox="1"/>
          <p:nvPr/>
        </p:nvSpPr>
        <p:spPr>
          <a:xfrm>
            <a:off x="6831434" y="6314879"/>
            <a:ext cx="4711984" cy="59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indexing the dataframe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df</a:t>
            </a:r>
          </a:p>
        </p:txBody>
      </p:sp>
      <p:pic>
        <p:nvPicPr>
          <p:cNvPr id="7" name="Connection Line" descr="Connection Line">
            <a:extLst>
              <a:ext uri="{FF2B5EF4-FFF2-40B4-BE49-F238E27FC236}">
                <a16:creationId xmlns:a16="http://schemas.microsoft.com/office/drawing/2014/main" id="{F03B68C9-47C1-C648-8376-41941DB3F50B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6657" y="6612241"/>
            <a:ext cx="2560939" cy="465215"/>
          </a:xfrm>
          <a:prstGeom prst="rect">
            <a:avLst/>
          </a:prstGeom>
        </p:spPr>
      </p:pic>
      <p:pic>
        <p:nvPicPr>
          <p:cNvPr id="8" name="Connection Line" descr="Connection Line">
            <a:extLst>
              <a:ext uri="{FF2B5EF4-FFF2-40B4-BE49-F238E27FC236}">
                <a16:creationId xmlns:a16="http://schemas.microsoft.com/office/drawing/2014/main" id="{71648F94-A898-A541-B23B-D8B66FABFD21}"/>
              </a:ext>
            </a:extLst>
          </p:cNvPr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5152" y="6254496"/>
            <a:ext cx="1622496" cy="4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0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7" grpId="0" animBg="1" advAuto="0"/>
      <p:bldP spid="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148" name="Part 1: Basics of 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1: Basics of R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ich bracket does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bracket does what?</a:t>
            </a:r>
          </a:p>
        </p:txBody>
      </p:sp>
      <p:sp>
        <p:nvSpPr>
          <p:cNvPr id="293" name="[ ]…"/>
          <p:cNvSpPr txBox="1"/>
          <p:nvPr/>
        </p:nvSpPr>
        <p:spPr>
          <a:xfrm>
            <a:off x="1350698" y="2358000"/>
            <a:ext cx="852526" cy="439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600"/>
            </a:pPr>
            <a:r>
              <a:t>[ ]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( )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{ }</a:t>
            </a:r>
          </a:p>
        </p:txBody>
      </p:sp>
      <p:sp>
        <p:nvSpPr>
          <p:cNvPr id="294" name="Indexing vectors, lists, dataframes……"/>
          <p:cNvSpPr txBox="1"/>
          <p:nvPr/>
        </p:nvSpPr>
        <p:spPr>
          <a:xfrm>
            <a:off x="2391089" y="2735657"/>
            <a:ext cx="6608268" cy="398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Indexing</a:t>
            </a:r>
            <a:r>
              <a:t> vectors, lists, dataframes… 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Passing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arguments</a:t>
            </a:r>
            <a:r>
              <a:t> to functions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Defining content</a:t>
            </a:r>
            <a:r>
              <a:t> of loops, functions, etc.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6" name="Read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347" name="Writing your first script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Writing your first script</a:t>
            </a:r>
          </a:p>
          <a:p>
            <a:r>
              <a:rPr dirty="0">
                <a:latin typeface="+mn-lt"/>
              </a:rPr>
              <a:t>Programming with loops and functions</a:t>
            </a:r>
          </a:p>
          <a:p>
            <a:r>
              <a:rPr dirty="0">
                <a:latin typeface="+mn-lt"/>
              </a:rPr>
              <a:t>Handling and processing a dataset</a:t>
            </a:r>
          </a:p>
        </p:txBody>
      </p:sp>
    </p:spTree>
    <p:extLst>
      <p:ext uri="{BB962C8B-B14F-4D97-AF65-F5344CB8AC3E}">
        <p14:creationId xmlns:p14="http://schemas.microsoft.com/office/powerpoint/2010/main" val="309291301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7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Standard dataset in R, measurements on 3 species of iris flowers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254" r="6128"/>
          <a:stretch>
            <a:fillRect/>
          </a:stretch>
        </p:blipFill>
        <p:spPr>
          <a:xfrm>
            <a:off x="633233" y="3921493"/>
            <a:ext cx="4298546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927"/>
          <a:stretch>
            <a:fillRect/>
          </a:stretch>
        </p:blipFill>
        <p:spPr>
          <a:xfrm>
            <a:off x="5453600" y="3933661"/>
            <a:ext cx="3332479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Iris setosa"/>
          <p:cNvSpPr txBox="1"/>
          <p:nvPr/>
        </p:nvSpPr>
        <p:spPr>
          <a:xfrm>
            <a:off x="7220749" y="6175866"/>
            <a:ext cx="1593597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setosa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6010"/>
          <a:stretch>
            <a:fillRect/>
          </a:stretch>
        </p:blipFill>
        <p:spPr>
          <a:xfrm>
            <a:off x="5420738" y="6710470"/>
            <a:ext cx="3365341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Iris versicolor"/>
          <p:cNvSpPr txBox="1"/>
          <p:nvPr/>
        </p:nvSpPr>
        <p:spPr>
          <a:xfrm>
            <a:off x="6734533" y="8901578"/>
            <a:ext cx="2051585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versicolor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r="4644"/>
          <a:stretch>
            <a:fillRect/>
          </a:stretch>
        </p:blipFill>
        <p:spPr>
          <a:xfrm>
            <a:off x="8942278" y="3921493"/>
            <a:ext cx="3489649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Iris virginica"/>
          <p:cNvSpPr txBox="1"/>
          <p:nvPr/>
        </p:nvSpPr>
        <p:spPr>
          <a:xfrm>
            <a:off x="10506641" y="8901578"/>
            <a:ext cx="1834973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virginica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8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Standard dataset in R, measurements on 3 species of iris flowers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head(iris)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1          5.1         3.5          1.4         0.2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2          4.9         3.0          1.4         0.2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3          4.7         3.2          1.3         0.2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4          4.6         3.1          1.5         0.2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5          5.0         3.6          1.4         0.2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6          5.4         3.9          1.7         0.4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summary(iris)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   </a:t>
            </a:r>
            <a:r>
              <a:rPr dirty="0" err="1"/>
              <a:t>Sepal.Width</a:t>
            </a:r>
            <a:r>
              <a:rPr dirty="0"/>
              <a:t>     </a:t>
            </a:r>
            <a:r>
              <a:rPr dirty="0" err="1"/>
              <a:t>Petal.Length</a:t>
            </a:r>
            <a:r>
              <a:rPr dirty="0"/>
              <a:t>    </a:t>
            </a:r>
            <a:r>
              <a:rPr dirty="0" err="1"/>
              <a:t>Petal.Width</a:t>
            </a:r>
            <a:r>
              <a:rPr dirty="0"/>
              <a:t>         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Min.   :4.300   Min.   :2.000   Min.   :1.000   Min.   :0.100   </a:t>
            </a:r>
            <a:r>
              <a:rPr dirty="0" err="1"/>
              <a:t>setosa</a:t>
            </a:r>
            <a:r>
              <a:rPr dirty="0"/>
              <a:t>   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1st Qu.:5.100   1st Qu.:2.800   1st Qu.:1.600   1st Qu.:0.300   versicolor:50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Median :5.800   Median :3.000   Median :4.350   Median :1.300   virginica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Mean   :5.843   Mean   :3.057   Mean   :3.758   Mean   :1.199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3rd Qu.:6.400   3rd Qu.:3.300   3rd Qu.:5.100   3rd Qu.:1.800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Max.   :7.900   Max.   :4.400   Max.   :6.900   Max.   :2.500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2963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Explore the</a:t>
            </a:r>
            <a:r>
              <a:rPr lang="en-US" dirty="0">
                <a:latin typeface="Courier" pitchFamily="2" charset="0"/>
              </a:rPr>
              <a:t> iris </a:t>
            </a:r>
            <a:r>
              <a:rPr lang="en-US" dirty="0" err="1"/>
              <a:t>dataframe</a:t>
            </a:r>
            <a:r>
              <a:rPr lang="en-US" dirty="0"/>
              <a:t>, using some of the following functions: </a:t>
            </a:r>
          </a:p>
          <a:p>
            <a:pPr marL="0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head()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tail()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names()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summary()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dim()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str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marL="0" indent="0">
              <a:spcBef>
                <a:spcPts val="30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Can you figure out what these functions do? What do they teach you about the kind of data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726629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onsole and Scri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and Scripts</a:t>
            </a:r>
          </a:p>
        </p:txBody>
      </p:sp>
      <p:sp>
        <p:nvSpPr>
          <p:cNvPr id="35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51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Extension: .Rmd</a:t>
                      </a:r>
                    </a:p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ady to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Ready to script?</a:t>
            </a:r>
          </a:p>
        </p:txBody>
      </p:sp>
      <p:sp>
        <p:nvSpPr>
          <p:cNvPr id="354" name="RStudio &gt; File &gt; New File &gt; R Script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RStudio &gt; File &gt; New File &gt; R Script</a:t>
            </a:r>
          </a:p>
        </p:txBody>
      </p:sp>
      <p:pic>
        <p:nvPicPr>
          <p:cNvPr id="355" name="Screen Shot 2018-11-06 at 17.49.24.png" descr="Screen Shot 2018-11-06 at 17.49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249" y="2946675"/>
            <a:ext cx="10278221" cy="6423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onsole vs script on our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vs script on our slides</a:t>
            </a:r>
          </a:p>
        </p:txBody>
      </p:sp>
      <p:sp>
        <p:nvSpPr>
          <p:cNvPr id="360" name="&gt; x &lt;-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 &lt;- 1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/>
            </a:pPr>
            <a:r>
              <a:t>[1]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r>
              <a:t># Assigning the value 1 to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x &lt;- 1</a:t>
            </a:r>
          </a:p>
        </p:txBody>
      </p:sp>
      <p:pic>
        <p:nvPicPr>
          <p:cNvPr id="36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43" y="2614389"/>
            <a:ext cx="1348060" cy="1057796"/>
          </a:xfrm>
          <a:prstGeom prst="rect">
            <a:avLst/>
          </a:prstGeom>
        </p:spPr>
      </p:pic>
      <p:pic>
        <p:nvPicPr>
          <p:cNvPr id="37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293" y="6086233"/>
            <a:ext cx="6134147" cy="1334573"/>
          </a:xfrm>
          <a:prstGeom prst="rect">
            <a:avLst/>
          </a:prstGeom>
        </p:spPr>
      </p:pic>
      <p:grpSp>
        <p:nvGrpSpPr>
          <p:cNvPr id="365" name="# indicates comment…"/>
          <p:cNvGrpSpPr/>
          <p:nvPr/>
        </p:nvGrpSpPr>
        <p:grpSpPr>
          <a:xfrm>
            <a:off x="6652237" y="5363955"/>
            <a:ext cx="4680186" cy="2089223"/>
            <a:chOff x="0" y="0"/>
            <a:chExt cx="4680185" cy="2089222"/>
          </a:xfrm>
        </p:grpSpPr>
        <p:sp>
          <p:nvSpPr>
            <p:cNvPr id="364" name="# indicates comment…"/>
            <p:cNvSpPr/>
            <p:nvPr/>
          </p:nvSpPr>
          <p:spPr>
            <a:xfrm>
              <a:off x="76200" y="76200"/>
              <a:ext cx="4527786" cy="19368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# indicates comment</a:t>
              </a:r>
            </a:p>
            <a:p>
              <a:pPr>
                <a:defRPr sz="3000"/>
              </a:pPr>
              <a:r>
                <a:t>computer stops reading (but you should not!)</a:t>
              </a:r>
            </a:p>
          </p:txBody>
        </p:sp>
        <p:pic>
          <p:nvPicPr>
            <p:cNvPr id="363" name="# indicates comment…" descr="# indicates comment…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80186" cy="2089223"/>
            </a:xfrm>
            <a:prstGeom prst="rect">
              <a:avLst/>
            </a:prstGeom>
            <a:effectLst/>
          </p:spPr>
        </p:pic>
      </p:grpSp>
      <p:sp>
        <p:nvSpPr>
          <p:cNvPr id="366" name="writing in the console"/>
          <p:cNvSpPr txBox="1"/>
          <p:nvPr/>
        </p:nvSpPr>
        <p:spPr>
          <a:xfrm>
            <a:off x="1738552" y="2365928"/>
            <a:ext cx="426384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writing in the console</a:t>
            </a:r>
          </a:p>
        </p:txBody>
      </p:sp>
      <p:sp>
        <p:nvSpPr>
          <p:cNvPr id="367" name="console output"/>
          <p:cNvSpPr txBox="1"/>
          <p:nvPr/>
        </p:nvSpPr>
        <p:spPr>
          <a:xfrm>
            <a:off x="3461955" y="3753394"/>
            <a:ext cx="30527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console output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5785" y="4119095"/>
            <a:ext cx="2012927" cy="7938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45497-14A9-9843-83AE-EF011CE9B2AF}"/>
              </a:ext>
            </a:extLst>
          </p:cNvPr>
          <p:cNvSpPr/>
          <p:nvPr/>
        </p:nvSpPr>
        <p:spPr>
          <a:xfrm>
            <a:off x="3054096" y="3822192"/>
            <a:ext cx="5522976" cy="5632704"/>
          </a:xfrm>
          <a:prstGeom prst="roundRect">
            <a:avLst>
              <a:gd name="adj" fmla="val 6198"/>
            </a:avLst>
          </a:prstGeom>
          <a:solidFill>
            <a:schemeClr val="accent6">
              <a:lumMod val="20000"/>
              <a:lumOff val="80000"/>
            </a:schemeClr>
          </a:solidFill>
          <a:ln w="63500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ED834-EE78-8F47-8593-DB1B8E0FD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+mn-lt"/>
              </a:rPr>
              <a:t>Multiple instructions that form a cohesive unit</a:t>
            </a:r>
          </a:p>
          <a:p>
            <a:r>
              <a:rPr lang="en-US" sz="2500" dirty="0">
                <a:latin typeface="+mn-lt"/>
              </a:rPr>
              <a:t>Should be able to be repeated on different inputs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223DB5-8BF8-B14B-A1EC-DE7E981845A6}"/>
              </a:ext>
            </a:extLst>
          </p:cNvPr>
          <p:cNvSpPr/>
          <p:nvPr/>
        </p:nvSpPr>
        <p:spPr>
          <a:xfrm>
            <a:off x="3316224" y="4021185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add up all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3F8FF-B786-8645-AA51-7811966F0A04}"/>
              </a:ext>
            </a:extLst>
          </p:cNvPr>
          <p:cNvSpPr/>
          <p:nvPr/>
        </p:nvSpPr>
        <p:spPr>
          <a:xfrm>
            <a:off x="3316224" y="5929233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count all elements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477AF3-D1D2-4D44-BD63-92DAF38B9B74}"/>
              </a:ext>
            </a:extLst>
          </p:cNvPr>
          <p:cNvSpPr/>
          <p:nvPr/>
        </p:nvSpPr>
        <p:spPr>
          <a:xfrm>
            <a:off x="3304032" y="7892145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divide: sum/count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B8B46-1515-F148-BE5D-39B28787A85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998720" y="5360559"/>
            <a:ext cx="0" cy="568674"/>
          </a:xfrm>
          <a:prstGeom prst="straightConnector1">
            <a:avLst/>
          </a:prstGeom>
          <a:noFill/>
          <a:ln w="7302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5C862-51E9-9A48-BF4E-78338050D1D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986528" y="7268607"/>
            <a:ext cx="12192" cy="623538"/>
          </a:xfrm>
          <a:prstGeom prst="straightConnector1">
            <a:avLst/>
          </a:prstGeom>
          <a:noFill/>
          <a:ln w="7302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4C1E42-90BC-C948-B8F1-B786951D2788}"/>
              </a:ext>
            </a:extLst>
          </p:cNvPr>
          <p:cNvCxnSpPr>
            <a:cxnSpLocks/>
          </p:cNvCxnSpPr>
          <p:nvPr/>
        </p:nvCxnSpPr>
        <p:spPr>
          <a:xfrm>
            <a:off x="2212848" y="4673457"/>
            <a:ext cx="841248" cy="0"/>
          </a:xfrm>
          <a:prstGeom prst="straightConnector1">
            <a:avLst/>
          </a:prstGeom>
          <a:noFill/>
          <a:ln w="73025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DD3C27-1207-3E4F-98F9-9A5926C7E8F9}"/>
              </a:ext>
            </a:extLst>
          </p:cNvPr>
          <p:cNvCxnSpPr>
            <a:cxnSpLocks/>
          </p:cNvCxnSpPr>
          <p:nvPr/>
        </p:nvCxnSpPr>
        <p:spPr>
          <a:xfrm>
            <a:off x="8619744" y="9032097"/>
            <a:ext cx="944880" cy="0"/>
          </a:xfrm>
          <a:prstGeom prst="straightConnector1">
            <a:avLst/>
          </a:prstGeom>
          <a:noFill/>
          <a:ln w="73025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71D16C-9613-2C44-9579-1EF7E9E524FF}"/>
              </a:ext>
            </a:extLst>
          </p:cNvPr>
          <p:cNvSpPr txBox="1"/>
          <p:nvPr/>
        </p:nvSpPr>
        <p:spPr>
          <a:xfrm>
            <a:off x="6815994" y="6273673"/>
            <a:ext cx="176651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Helvetica Neue Light"/>
              </a:rPr>
              <a:t>mean()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9D7F99-DB9E-7B4B-A1F6-D07CBADF7DBD}"/>
              </a:ext>
            </a:extLst>
          </p:cNvPr>
          <p:cNvSpPr txBox="1"/>
          <p:nvPr/>
        </p:nvSpPr>
        <p:spPr>
          <a:xfrm>
            <a:off x="1781479" y="4304665"/>
            <a:ext cx="436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9570679" y="8645017"/>
            <a:ext cx="7437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49863456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45497-14A9-9843-83AE-EF011CE9B2AF}"/>
              </a:ext>
            </a:extLst>
          </p:cNvPr>
          <p:cNvSpPr/>
          <p:nvPr/>
        </p:nvSpPr>
        <p:spPr>
          <a:xfrm>
            <a:off x="906857" y="4901184"/>
            <a:ext cx="7808976" cy="3877056"/>
          </a:xfrm>
          <a:prstGeom prst="roundRect">
            <a:avLst>
              <a:gd name="adj" fmla="val 7328"/>
            </a:avLst>
          </a:prstGeom>
          <a:solidFill>
            <a:srgbClr val="DFCBE5"/>
          </a:solidFill>
          <a:ln w="63500" cap="flat">
            <a:solidFill>
              <a:srgbClr val="C000A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assembly line of a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223DB5-8BF8-B14B-A1EC-DE7E981845A6}"/>
              </a:ext>
            </a:extLst>
          </p:cNvPr>
          <p:cNvSpPr/>
          <p:nvPr/>
        </p:nvSpPr>
        <p:spPr>
          <a:xfrm>
            <a:off x="1114121" y="5205476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place a stamp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3F8FF-B786-8645-AA51-7811966F0A04}"/>
              </a:ext>
            </a:extLst>
          </p:cNvPr>
          <p:cNvSpPr/>
          <p:nvPr/>
        </p:nvSpPr>
        <p:spPr>
          <a:xfrm>
            <a:off x="1101929" y="6496812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draw a wiggle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477AF3-D1D2-4D44-BD63-92DAF38B9B74}"/>
              </a:ext>
            </a:extLst>
          </p:cNvPr>
          <p:cNvSpPr/>
          <p:nvPr/>
        </p:nvSpPr>
        <p:spPr>
          <a:xfrm>
            <a:off x="1101929" y="7704836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B8B46-1515-F148-BE5D-39B28787A854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784425" y="5931916"/>
            <a:ext cx="12192" cy="564896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5C862-51E9-9A48-BF4E-78338050D1D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784425" y="7223252"/>
            <a:ext cx="0" cy="481584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4C1E42-90BC-C948-B8F1-B786951D2788}"/>
              </a:ext>
            </a:extLst>
          </p:cNvPr>
          <p:cNvCxnSpPr>
            <a:cxnSpLocks/>
          </p:cNvCxnSpPr>
          <p:nvPr/>
        </p:nvCxnSpPr>
        <p:spPr>
          <a:xfrm>
            <a:off x="2735657" y="4261104"/>
            <a:ext cx="0" cy="631809"/>
          </a:xfrm>
          <a:prstGeom prst="straightConnector1">
            <a:avLst/>
          </a:prstGeom>
          <a:noFill/>
          <a:ln w="73025" cap="flat">
            <a:solidFill>
              <a:srgbClr val="C000A8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DD3C27-1207-3E4F-98F9-9A5926C7E8F9}"/>
              </a:ext>
            </a:extLst>
          </p:cNvPr>
          <p:cNvCxnSpPr>
            <a:cxnSpLocks/>
          </p:cNvCxnSpPr>
          <p:nvPr/>
        </p:nvCxnSpPr>
        <p:spPr>
          <a:xfrm>
            <a:off x="8740217" y="8117697"/>
            <a:ext cx="944880" cy="0"/>
          </a:xfrm>
          <a:prstGeom prst="straightConnector1">
            <a:avLst/>
          </a:prstGeom>
          <a:noFill/>
          <a:ln w="73025" cap="flat">
            <a:solidFill>
              <a:srgbClr val="C000A8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71D16C-9613-2C44-9579-1EF7E9E524FF}"/>
              </a:ext>
            </a:extLst>
          </p:cNvPr>
          <p:cNvSpPr txBox="1"/>
          <p:nvPr/>
        </p:nvSpPr>
        <p:spPr>
          <a:xfrm>
            <a:off x="4722270" y="6547993"/>
            <a:ext cx="37077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Courier" pitchFamily="2" charset="0"/>
              </a:rPr>
              <a:t>pretty_card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Helvetica Neue Light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9854551" y="8663305"/>
            <a:ext cx="22458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out: pretty!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463040" y="2249424"/>
            <a:ext cx="2633472" cy="19202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085E2B-C93A-3647-BD85-5F14D614993A}"/>
              </a:ext>
            </a:extLst>
          </p:cNvPr>
          <p:cNvSpPr txBox="1"/>
          <p:nvPr/>
        </p:nvSpPr>
        <p:spPr>
          <a:xfrm>
            <a:off x="4126572" y="2104009"/>
            <a:ext cx="31434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in: a blank card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F424F1-0AFC-5540-B083-E69D78582FBD}"/>
              </a:ext>
            </a:extLst>
          </p:cNvPr>
          <p:cNvSpPr/>
          <p:nvPr/>
        </p:nvSpPr>
        <p:spPr>
          <a:xfrm>
            <a:off x="9845040" y="6699504"/>
            <a:ext cx="2481072" cy="19202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9EE01EF-F859-0E49-9F22-5DC05924E06B}"/>
              </a:ext>
            </a:extLst>
          </p:cNvPr>
          <p:cNvSpPr/>
          <p:nvPr/>
        </p:nvSpPr>
        <p:spPr>
          <a:xfrm>
            <a:off x="11375136" y="6986016"/>
            <a:ext cx="676656" cy="1152144"/>
          </a:xfrm>
          <a:custGeom>
            <a:avLst/>
            <a:gdLst>
              <a:gd name="connsiteX0" fmla="*/ 274320 w 1298448"/>
              <a:gd name="connsiteY0" fmla="*/ 1499616 h 2157984"/>
              <a:gd name="connsiteX1" fmla="*/ 402336 w 1298448"/>
              <a:gd name="connsiteY1" fmla="*/ 1517904 h 2157984"/>
              <a:gd name="connsiteX2" fmla="*/ 621792 w 1298448"/>
              <a:gd name="connsiteY2" fmla="*/ 1408176 h 2157984"/>
              <a:gd name="connsiteX3" fmla="*/ 713232 w 1298448"/>
              <a:gd name="connsiteY3" fmla="*/ 1188720 h 2157984"/>
              <a:gd name="connsiteX4" fmla="*/ 731520 w 1298448"/>
              <a:gd name="connsiteY4" fmla="*/ 1133856 h 2157984"/>
              <a:gd name="connsiteX5" fmla="*/ 749808 w 1298448"/>
              <a:gd name="connsiteY5" fmla="*/ 859536 h 2157984"/>
              <a:gd name="connsiteX6" fmla="*/ 713232 w 1298448"/>
              <a:gd name="connsiteY6" fmla="*/ 438912 h 2157984"/>
              <a:gd name="connsiteX7" fmla="*/ 676656 w 1298448"/>
              <a:gd name="connsiteY7" fmla="*/ 329184 h 2157984"/>
              <a:gd name="connsiteX8" fmla="*/ 420624 w 1298448"/>
              <a:gd name="connsiteY8" fmla="*/ 18288 h 2157984"/>
              <a:gd name="connsiteX9" fmla="*/ 274320 w 1298448"/>
              <a:gd name="connsiteY9" fmla="*/ 0 h 2157984"/>
              <a:gd name="connsiteX10" fmla="*/ 109728 w 1298448"/>
              <a:gd name="connsiteY10" fmla="*/ 18288 h 2157984"/>
              <a:gd name="connsiteX11" fmla="*/ 0 w 1298448"/>
              <a:gd name="connsiteY11" fmla="*/ 347472 h 2157984"/>
              <a:gd name="connsiteX12" fmla="*/ 164592 w 1298448"/>
              <a:gd name="connsiteY12" fmla="*/ 621792 h 2157984"/>
              <a:gd name="connsiteX13" fmla="*/ 256032 w 1298448"/>
              <a:gd name="connsiteY13" fmla="*/ 694944 h 2157984"/>
              <a:gd name="connsiteX14" fmla="*/ 457200 w 1298448"/>
              <a:gd name="connsiteY14" fmla="*/ 804672 h 2157984"/>
              <a:gd name="connsiteX15" fmla="*/ 512064 w 1298448"/>
              <a:gd name="connsiteY15" fmla="*/ 841248 h 2157984"/>
              <a:gd name="connsiteX16" fmla="*/ 640080 w 1298448"/>
              <a:gd name="connsiteY16" fmla="*/ 877824 h 2157984"/>
              <a:gd name="connsiteX17" fmla="*/ 749808 w 1298448"/>
              <a:gd name="connsiteY17" fmla="*/ 914400 h 2157984"/>
              <a:gd name="connsiteX18" fmla="*/ 987552 w 1298448"/>
              <a:gd name="connsiteY18" fmla="*/ 987552 h 2157984"/>
              <a:gd name="connsiteX19" fmla="*/ 1280160 w 1298448"/>
              <a:gd name="connsiteY19" fmla="*/ 1261872 h 2157984"/>
              <a:gd name="connsiteX20" fmla="*/ 1298448 w 1298448"/>
              <a:gd name="connsiteY20" fmla="*/ 1316736 h 2157984"/>
              <a:gd name="connsiteX21" fmla="*/ 1261872 w 1298448"/>
              <a:gd name="connsiteY21" fmla="*/ 1792224 h 2157984"/>
              <a:gd name="connsiteX22" fmla="*/ 1243584 w 1298448"/>
              <a:gd name="connsiteY22" fmla="*/ 1847088 h 2157984"/>
              <a:gd name="connsiteX23" fmla="*/ 1243584 w 1298448"/>
              <a:gd name="connsiteY23" fmla="*/ 2157984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98448" h="2157984">
                <a:moveTo>
                  <a:pt x="274320" y="1499616"/>
                </a:moveTo>
                <a:cubicBezTo>
                  <a:pt x="316992" y="1505712"/>
                  <a:pt x="359609" y="1523601"/>
                  <a:pt x="402336" y="1517904"/>
                </a:cubicBezTo>
                <a:cubicBezTo>
                  <a:pt x="508660" y="1503728"/>
                  <a:pt x="547071" y="1464217"/>
                  <a:pt x="621792" y="1408176"/>
                </a:cubicBezTo>
                <a:cubicBezTo>
                  <a:pt x="652272" y="1335024"/>
                  <a:pt x="683800" y="1262300"/>
                  <a:pt x="713232" y="1188720"/>
                </a:cubicBezTo>
                <a:cubicBezTo>
                  <a:pt x="720391" y="1170822"/>
                  <a:pt x="729391" y="1153015"/>
                  <a:pt x="731520" y="1133856"/>
                </a:cubicBezTo>
                <a:cubicBezTo>
                  <a:pt x="741640" y="1042774"/>
                  <a:pt x="743712" y="950976"/>
                  <a:pt x="749808" y="859536"/>
                </a:cubicBezTo>
                <a:cubicBezTo>
                  <a:pt x="737616" y="719328"/>
                  <a:pt x="732462" y="578329"/>
                  <a:pt x="713232" y="438912"/>
                </a:cubicBezTo>
                <a:cubicBezTo>
                  <a:pt x="707964" y="400719"/>
                  <a:pt x="693072" y="364069"/>
                  <a:pt x="676656" y="329184"/>
                </a:cubicBezTo>
                <a:cubicBezTo>
                  <a:pt x="609875" y="187273"/>
                  <a:pt x="570462" y="83842"/>
                  <a:pt x="420624" y="18288"/>
                </a:cubicBezTo>
                <a:cubicBezTo>
                  <a:pt x="375597" y="-1411"/>
                  <a:pt x="323088" y="6096"/>
                  <a:pt x="274320" y="0"/>
                </a:cubicBezTo>
                <a:cubicBezTo>
                  <a:pt x="219456" y="6096"/>
                  <a:pt x="160466" y="-3457"/>
                  <a:pt x="109728" y="18288"/>
                </a:cubicBezTo>
                <a:cubicBezTo>
                  <a:pt x="-31203" y="78687"/>
                  <a:pt x="9220" y="227618"/>
                  <a:pt x="0" y="347472"/>
                </a:cubicBezTo>
                <a:cubicBezTo>
                  <a:pt x="54864" y="438912"/>
                  <a:pt x="101335" y="535944"/>
                  <a:pt x="164592" y="621792"/>
                </a:cubicBezTo>
                <a:cubicBezTo>
                  <a:pt x="187747" y="653216"/>
                  <a:pt x="224464" y="671986"/>
                  <a:pt x="256032" y="694944"/>
                </a:cubicBezTo>
                <a:cubicBezTo>
                  <a:pt x="434453" y="824705"/>
                  <a:pt x="294044" y="723094"/>
                  <a:pt x="457200" y="804672"/>
                </a:cubicBezTo>
                <a:cubicBezTo>
                  <a:pt x="476859" y="814502"/>
                  <a:pt x="492405" y="831418"/>
                  <a:pt x="512064" y="841248"/>
                </a:cubicBezTo>
                <a:cubicBezTo>
                  <a:pt x="542794" y="856613"/>
                  <a:pt x="610782" y="869035"/>
                  <a:pt x="640080" y="877824"/>
                </a:cubicBezTo>
                <a:cubicBezTo>
                  <a:pt x="677009" y="888903"/>
                  <a:pt x="713009" y="902900"/>
                  <a:pt x="749808" y="914400"/>
                </a:cubicBezTo>
                <a:cubicBezTo>
                  <a:pt x="1071959" y="1015072"/>
                  <a:pt x="835719" y="936941"/>
                  <a:pt x="987552" y="987552"/>
                </a:cubicBezTo>
                <a:cubicBezTo>
                  <a:pt x="1168554" y="1123304"/>
                  <a:pt x="1191679" y="1102606"/>
                  <a:pt x="1280160" y="1261872"/>
                </a:cubicBezTo>
                <a:cubicBezTo>
                  <a:pt x="1289522" y="1278723"/>
                  <a:pt x="1292352" y="1298448"/>
                  <a:pt x="1298448" y="1316736"/>
                </a:cubicBezTo>
                <a:cubicBezTo>
                  <a:pt x="1295421" y="1359108"/>
                  <a:pt x="1269685" y="1733624"/>
                  <a:pt x="1261872" y="1792224"/>
                </a:cubicBezTo>
                <a:cubicBezTo>
                  <a:pt x="1259324" y="1811332"/>
                  <a:pt x="1244547" y="1827835"/>
                  <a:pt x="1243584" y="1847088"/>
                </a:cubicBezTo>
                <a:cubicBezTo>
                  <a:pt x="1238409" y="1950591"/>
                  <a:pt x="1243584" y="2054352"/>
                  <a:pt x="1243584" y="2157984"/>
                </a:cubicBezTo>
              </a:path>
            </a:pathLst>
          </a:cu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0" name="Sun 29">
            <a:extLst>
              <a:ext uri="{FF2B5EF4-FFF2-40B4-BE49-F238E27FC236}">
                <a16:creationId xmlns:a16="http://schemas.microsoft.com/office/drawing/2014/main" id="{063849F1-58E9-B74F-9D2A-FB2D2051DBA7}"/>
              </a:ext>
            </a:extLst>
          </p:cNvPr>
          <p:cNvSpPr/>
          <p:nvPr/>
        </p:nvSpPr>
        <p:spPr>
          <a:xfrm>
            <a:off x="10040112" y="7680960"/>
            <a:ext cx="822960" cy="822960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B2D7678D-1148-944A-90E6-A07DFAF3D25D}"/>
              </a:ext>
            </a:extLst>
          </p:cNvPr>
          <p:cNvSpPr/>
          <p:nvPr/>
        </p:nvSpPr>
        <p:spPr>
          <a:xfrm>
            <a:off x="10351008" y="6912864"/>
            <a:ext cx="676656" cy="640080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51406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R?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5533" y="84379"/>
            <a:ext cx="3176977" cy="2462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Widely used programming language for data analysi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Widely used programming language for data analysis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statistical programming language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t> (1976)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by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oss Ihaka &amp;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obert Gentleman (1995)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Very active community, with many (often subject-specific) packages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418" name="myFun &lt;- function(x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 err="1"/>
              <a:t>pretty_card</a:t>
            </a:r>
            <a:r>
              <a:rPr dirty="0"/>
              <a:t> &lt;- function(</a:t>
            </a:r>
            <a:r>
              <a:rPr lang="en-US" dirty="0"/>
              <a:t>x</a:t>
            </a:r>
            <a:r>
              <a:rPr dirty="0"/>
              <a:t>){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/>
              <a:t>x &lt;- </a:t>
            </a:r>
            <a:r>
              <a:rPr lang="en-US" dirty="0" err="1"/>
              <a:t>place_stamp</a:t>
            </a:r>
            <a:r>
              <a:rPr dirty="0"/>
              <a:t>(</a:t>
            </a:r>
            <a:r>
              <a:rPr lang="en-US" dirty="0"/>
              <a:t>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x &lt;- </a:t>
            </a:r>
            <a:r>
              <a:rPr lang="en-US" dirty="0" err="1"/>
              <a:t>draw_wiggle</a:t>
            </a:r>
            <a:r>
              <a:rPr lang="en-US" dirty="0"/>
              <a:t>(x)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x &lt;- </a:t>
            </a:r>
            <a:r>
              <a:rPr lang="en-US" dirty="0" err="1"/>
              <a:t>cut_deco</a:t>
            </a:r>
            <a:r>
              <a:rPr lang="en-US" dirty="0"/>
              <a:t>(x)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return(x)</a:t>
            </a:r>
            <a:endParaRPr dirty="0"/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pretty_card</a:t>
            </a:r>
            <a:r>
              <a:rPr dirty="0"/>
              <a:t>(</a:t>
            </a:r>
            <a:r>
              <a:rPr lang="en-US" dirty="0"/>
              <a:t>     </a:t>
            </a:r>
            <a:r>
              <a:rPr dirty="0"/>
              <a:t>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A8F44-8500-7943-BFBA-BBF67E294A48}"/>
              </a:ext>
            </a:extLst>
          </p:cNvPr>
          <p:cNvSpPr/>
          <p:nvPr/>
        </p:nvSpPr>
        <p:spPr>
          <a:xfrm>
            <a:off x="3346704" y="5779008"/>
            <a:ext cx="804672" cy="5486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0B37E-C082-2245-8FB8-C0A4EB275CA4}"/>
              </a:ext>
            </a:extLst>
          </p:cNvPr>
          <p:cNvGrpSpPr/>
          <p:nvPr/>
        </p:nvGrpSpPr>
        <p:grpSpPr>
          <a:xfrm>
            <a:off x="1249680" y="6244280"/>
            <a:ext cx="871728" cy="674679"/>
            <a:chOff x="9845040" y="6699504"/>
            <a:chExt cx="2481072" cy="19202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30E814-16E2-6441-B35D-6A12DD96CC79}"/>
                </a:ext>
              </a:extLst>
            </p:cNvPr>
            <p:cNvSpPr/>
            <p:nvPr/>
          </p:nvSpPr>
          <p:spPr>
            <a:xfrm>
              <a:off x="9845040" y="6699504"/>
              <a:ext cx="2481072" cy="1920240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F2C075-A556-5844-B22A-6E0AB553E2E9}"/>
                </a:ext>
              </a:extLst>
            </p:cNvPr>
            <p:cNvSpPr/>
            <p:nvPr/>
          </p:nvSpPr>
          <p:spPr>
            <a:xfrm>
              <a:off x="11375136" y="6986016"/>
              <a:ext cx="676656" cy="1152144"/>
            </a:xfrm>
            <a:custGeom>
              <a:avLst/>
              <a:gdLst>
                <a:gd name="connsiteX0" fmla="*/ 274320 w 1298448"/>
                <a:gd name="connsiteY0" fmla="*/ 1499616 h 2157984"/>
                <a:gd name="connsiteX1" fmla="*/ 402336 w 1298448"/>
                <a:gd name="connsiteY1" fmla="*/ 1517904 h 2157984"/>
                <a:gd name="connsiteX2" fmla="*/ 621792 w 1298448"/>
                <a:gd name="connsiteY2" fmla="*/ 1408176 h 2157984"/>
                <a:gd name="connsiteX3" fmla="*/ 713232 w 1298448"/>
                <a:gd name="connsiteY3" fmla="*/ 1188720 h 2157984"/>
                <a:gd name="connsiteX4" fmla="*/ 731520 w 1298448"/>
                <a:gd name="connsiteY4" fmla="*/ 1133856 h 2157984"/>
                <a:gd name="connsiteX5" fmla="*/ 749808 w 1298448"/>
                <a:gd name="connsiteY5" fmla="*/ 859536 h 2157984"/>
                <a:gd name="connsiteX6" fmla="*/ 713232 w 1298448"/>
                <a:gd name="connsiteY6" fmla="*/ 438912 h 2157984"/>
                <a:gd name="connsiteX7" fmla="*/ 676656 w 1298448"/>
                <a:gd name="connsiteY7" fmla="*/ 329184 h 2157984"/>
                <a:gd name="connsiteX8" fmla="*/ 420624 w 1298448"/>
                <a:gd name="connsiteY8" fmla="*/ 18288 h 2157984"/>
                <a:gd name="connsiteX9" fmla="*/ 274320 w 1298448"/>
                <a:gd name="connsiteY9" fmla="*/ 0 h 2157984"/>
                <a:gd name="connsiteX10" fmla="*/ 109728 w 1298448"/>
                <a:gd name="connsiteY10" fmla="*/ 18288 h 2157984"/>
                <a:gd name="connsiteX11" fmla="*/ 0 w 1298448"/>
                <a:gd name="connsiteY11" fmla="*/ 347472 h 2157984"/>
                <a:gd name="connsiteX12" fmla="*/ 164592 w 1298448"/>
                <a:gd name="connsiteY12" fmla="*/ 621792 h 2157984"/>
                <a:gd name="connsiteX13" fmla="*/ 256032 w 1298448"/>
                <a:gd name="connsiteY13" fmla="*/ 694944 h 2157984"/>
                <a:gd name="connsiteX14" fmla="*/ 457200 w 1298448"/>
                <a:gd name="connsiteY14" fmla="*/ 804672 h 2157984"/>
                <a:gd name="connsiteX15" fmla="*/ 512064 w 1298448"/>
                <a:gd name="connsiteY15" fmla="*/ 841248 h 2157984"/>
                <a:gd name="connsiteX16" fmla="*/ 640080 w 1298448"/>
                <a:gd name="connsiteY16" fmla="*/ 877824 h 2157984"/>
                <a:gd name="connsiteX17" fmla="*/ 749808 w 1298448"/>
                <a:gd name="connsiteY17" fmla="*/ 914400 h 2157984"/>
                <a:gd name="connsiteX18" fmla="*/ 987552 w 1298448"/>
                <a:gd name="connsiteY18" fmla="*/ 987552 h 2157984"/>
                <a:gd name="connsiteX19" fmla="*/ 1280160 w 1298448"/>
                <a:gd name="connsiteY19" fmla="*/ 1261872 h 2157984"/>
                <a:gd name="connsiteX20" fmla="*/ 1298448 w 1298448"/>
                <a:gd name="connsiteY20" fmla="*/ 1316736 h 2157984"/>
                <a:gd name="connsiteX21" fmla="*/ 1261872 w 1298448"/>
                <a:gd name="connsiteY21" fmla="*/ 1792224 h 2157984"/>
                <a:gd name="connsiteX22" fmla="*/ 1243584 w 1298448"/>
                <a:gd name="connsiteY22" fmla="*/ 1847088 h 2157984"/>
                <a:gd name="connsiteX23" fmla="*/ 1243584 w 1298448"/>
                <a:gd name="connsiteY23" fmla="*/ 2157984 h 215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8448" h="2157984">
                  <a:moveTo>
                    <a:pt x="274320" y="1499616"/>
                  </a:moveTo>
                  <a:cubicBezTo>
                    <a:pt x="316992" y="1505712"/>
                    <a:pt x="359609" y="1523601"/>
                    <a:pt x="402336" y="1517904"/>
                  </a:cubicBezTo>
                  <a:cubicBezTo>
                    <a:pt x="508660" y="1503728"/>
                    <a:pt x="547071" y="1464217"/>
                    <a:pt x="621792" y="1408176"/>
                  </a:cubicBezTo>
                  <a:cubicBezTo>
                    <a:pt x="652272" y="1335024"/>
                    <a:pt x="683800" y="1262300"/>
                    <a:pt x="713232" y="1188720"/>
                  </a:cubicBezTo>
                  <a:cubicBezTo>
                    <a:pt x="720391" y="1170822"/>
                    <a:pt x="729391" y="1153015"/>
                    <a:pt x="731520" y="1133856"/>
                  </a:cubicBezTo>
                  <a:cubicBezTo>
                    <a:pt x="741640" y="1042774"/>
                    <a:pt x="743712" y="950976"/>
                    <a:pt x="749808" y="859536"/>
                  </a:cubicBezTo>
                  <a:cubicBezTo>
                    <a:pt x="737616" y="719328"/>
                    <a:pt x="732462" y="578329"/>
                    <a:pt x="713232" y="438912"/>
                  </a:cubicBezTo>
                  <a:cubicBezTo>
                    <a:pt x="707964" y="400719"/>
                    <a:pt x="693072" y="364069"/>
                    <a:pt x="676656" y="329184"/>
                  </a:cubicBezTo>
                  <a:cubicBezTo>
                    <a:pt x="609875" y="187273"/>
                    <a:pt x="570462" y="83842"/>
                    <a:pt x="420624" y="18288"/>
                  </a:cubicBezTo>
                  <a:cubicBezTo>
                    <a:pt x="375597" y="-1411"/>
                    <a:pt x="323088" y="6096"/>
                    <a:pt x="274320" y="0"/>
                  </a:cubicBezTo>
                  <a:cubicBezTo>
                    <a:pt x="219456" y="6096"/>
                    <a:pt x="160466" y="-3457"/>
                    <a:pt x="109728" y="18288"/>
                  </a:cubicBezTo>
                  <a:cubicBezTo>
                    <a:pt x="-31203" y="78687"/>
                    <a:pt x="9220" y="227618"/>
                    <a:pt x="0" y="347472"/>
                  </a:cubicBezTo>
                  <a:cubicBezTo>
                    <a:pt x="54864" y="438912"/>
                    <a:pt x="101335" y="535944"/>
                    <a:pt x="164592" y="621792"/>
                  </a:cubicBezTo>
                  <a:cubicBezTo>
                    <a:pt x="187747" y="653216"/>
                    <a:pt x="224464" y="671986"/>
                    <a:pt x="256032" y="694944"/>
                  </a:cubicBezTo>
                  <a:cubicBezTo>
                    <a:pt x="434453" y="824705"/>
                    <a:pt x="294044" y="723094"/>
                    <a:pt x="457200" y="804672"/>
                  </a:cubicBezTo>
                  <a:cubicBezTo>
                    <a:pt x="476859" y="814502"/>
                    <a:pt x="492405" y="831418"/>
                    <a:pt x="512064" y="841248"/>
                  </a:cubicBezTo>
                  <a:cubicBezTo>
                    <a:pt x="542794" y="856613"/>
                    <a:pt x="610782" y="869035"/>
                    <a:pt x="640080" y="877824"/>
                  </a:cubicBezTo>
                  <a:cubicBezTo>
                    <a:pt x="677009" y="888903"/>
                    <a:pt x="713009" y="902900"/>
                    <a:pt x="749808" y="914400"/>
                  </a:cubicBezTo>
                  <a:cubicBezTo>
                    <a:pt x="1071959" y="1015072"/>
                    <a:pt x="835719" y="936941"/>
                    <a:pt x="987552" y="987552"/>
                  </a:cubicBezTo>
                  <a:cubicBezTo>
                    <a:pt x="1168554" y="1123304"/>
                    <a:pt x="1191679" y="1102606"/>
                    <a:pt x="1280160" y="1261872"/>
                  </a:cubicBezTo>
                  <a:cubicBezTo>
                    <a:pt x="1289522" y="1278723"/>
                    <a:pt x="1292352" y="1298448"/>
                    <a:pt x="1298448" y="1316736"/>
                  </a:cubicBezTo>
                  <a:cubicBezTo>
                    <a:pt x="1295421" y="1359108"/>
                    <a:pt x="1269685" y="1733624"/>
                    <a:pt x="1261872" y="1792224"/>
                  </a:cubicBezTo>
                  <a:cubicBezTo>
                    <a:pt x="1259324" y="1811332"/>
                    <a:pt x="1244547" y="1827835"/>
                    <a:pt x="1243584" y="1847088"/>
                  </a:cubicBezTo>
                  <a:cubicBezTo>
                    <a:pt x="1238409" y="1950591"/>
                    <a:pt x="1243584" y="2054352"/>
                    <a:pt x="1243584" y="2157984"/>
                  </a:cubicBezTo>
                </a:path>
              </a:pathLst>
            </a:custGeom>
            <a:noFill/>
            <a:ln w="7620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" name="Sun 9">
              <a:extLst>
                <a:ext uri="{FF2B5EF4-FFF2-40B4-BE49-F238E27FC236}">
                  <a16:creationId xmlns:a16="http://schemas.microsoft.com/office/drawing/2014/main" id="{9C068CB1-0F5A-194E-B0B7-463C3D9D18A7}"/>
                </a:ext>
              </a:extLst>
            </p:cNvPr>
            <p:cNvSpPr/>
            <p:nvPr/>
          </p:nvSpPr>
          <p:spPr>
            <a:xfrm>
              <a:off x="10040112" y="7680960"/>
              <a:ext cx="822960" cy="822960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Heart 10">
              <a:extLst>
                <a:ext uri="{FF2B5EF4-FFF2-40B4-BE49-F238E27FC236}">
                  <a16:creationId xmlns:a16="http://schemas.microsoft.com/office/drawing/2014/main" id="{77D8CD6A-FD3C-0C42-AB07-7BB000C8259B}"/>
                </a:ext>
              </a:extLst>
            </p:cNvPr>
            <p:cNvSpPr/>
            <p:nvPr/>
          </p:nvSpPr>
          <p:spPr>
            <a:xfrm>
              <a:off x="10351008" y="6912864"/>
              <a:ext cx="676656" cy="640080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uiExpand="1" build="p" bldLvl="5" animBg="1" advAuto="0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functions</a:t>
            </a:r>
          </a:p>
        </p:txBody>
      </p:sp>
      <p:sp>
        <p:nvSpPr>
          <p:cNvPr id="424" name="myFun3 &lt;- function(x,y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 err="1"/>
              <a:t>myFun</a:t>
            </a:r>
            <a:r>
              <a:rPr dirty="0"/>
              <a:t> &lt;- function(</a:t>
            </a:r>
            <a:r>
              <a:rPr dirty="0" err="1"/>
              <a:t>x,y</a:t>
            </a:r>
            <a:r>
              <a:rPr dirty="0"/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z &lt;- x*y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return(z)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myFun</a:t>
            </a:r>
            <a:r>
              <a:rPr dirty="0"/>
              <a:t>(2,4)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Open the script programming_exercise.R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0" y="2222500"/>
                <a:ext cx="11861800" cy="729639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14350" indent="-514350">
                  <a:spcBef>
                    <a:spcPts val="300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Write a function that takes two bits of input (length and width), then calculates the surface area, according to this formula:          (</a:t>
                </a:r>
                <a:r>
                  <a:rPr lang="en-US" i="1" dirty="0"/>
                  <a:t>hint: </a:t>
                </a:r>
                <a:r>
                  <a:rPr lang="en-US" dirty="0">
                    <a:latin typeface="Courier" pitchFamily="2" charset="0"/>
                  </a:rPr>
                  <a:t>pi</a:t>
                </a:r>
                <a:r>
                  <a:rPr lang="en-US" i="1" dirty="0"/>
                  <a:t> is also known by R!)</a:t>
                </a:r>
              </a:p>
              <a:p>
                <a:pPr marL="514350" indent="-514350">
                  <a:spcBef>
                    <a:spcPts val="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457200" lvl="1" indent="0">
                  <a:spcBef>
                    <a:spcPts val="300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𝑤𝑖𝑑𝑡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514350" indent="-514350">
                  <a:spcBef>
                    <a:spcPts val="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surface &lt;- function(...){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    ...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    return(...)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}</a:t>
                </a:r>
              </a:p>
              <a:p>
                <a:pPr marL="514350" indent="-514350">
                  <a:spcBef>
                    <a:spcPts val="300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Apply the function to</a:t>
                </a:r>
                <a:r>
                  <a:rPr lang="en-US" dirty="0">
                    <a:latin typeface="Courier" pitchFamily="2" charset="0"/>
                  </a:rPr>
                  <a:t> iris</a:t>
                </a:r>
                <a:r>
                  <a:rPr lang="en-US" dirty="0"/>
                  <a:t>, and add two columns to the data frame: </a:t>
                </a:r>
                <a:r>
                  <a:rPr lang="en-US" dirty="0" err="1">
                    <a:latin typeface="Courier" pitchFamily="2" charset="0"/>
                  </a:rPr>
                  <a:t>Petal.Area</a:t>
                </a:r>
                <a:r>
                  <a:rPr lang="en-US" dirty="0">
                    <a:latin typeface="Courier" pitchFamily="2" charset="0"/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 err="1">
                    <a:latin typeface="Courier" pitchFamily="2" charset="0"/>
                  </a:rPr>
                  <a:t>Sepal.Area</a:t>
                </a:r>
                <a:r>
                  <a:rPr lang="en-US" dirty="0"/>
                  <a:t>.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sz="2600" dirty="0">
                  <a:solidFill>
                    <a:srgbClr val="0433FF"/>
                  </a:solidFill>
                  <a:latin typeface="Courier" pitchFamily="2" charset="0"/>
                  <a:sym typeface="Helvetica Neue Light"/>
                </a:endParaRP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iris$Petal.Area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 &lt;- surface(...)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iris$Sepal.Area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 &lt;- surface(...)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sz="2600" dirty="0">
                  <a:solidFill>
                    <a:srgbClr val="0433FF"/>
                  </a:solidFill>
                  <a:latin typeface="Courier" pitchFamily="2" charset="0"/>
                  <a:sym typeface="Helvetica Neue Light"/>
                </a:endParaRPr>
              </a:p>
              <a:p>
                <a:pPr marL="457200" lvl="1" indent="0">
                  <a:spcBef>
                    <a:spcPts val="300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427" name="Open the script programming_exercise.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2222500"/>
                <a:ext cx="11861800" cy="7296392"/>
              </a:xfrm>
              <a:prstGeom prst="rect">
                <a:avLst/>
              </a:prstGeom>
              <a:blipFill>
                <a:blip r:embed="rId2"/>
                <a:stretch>
                  <a:fillRect l="-1176" t="-694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914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Open the script programming_exercise.R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0" y="2222500"/>
                <a:ext cx="11861800" cy="729639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14350" indent="-514350">
                  <a:spcBef>
                    <a:spcPts val="300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Write a function that takes two bits of input (length and width), then calculates the surface area, according to this formula:          (</a:t>
                </a:r>
                <a:r>
                  <a:rPr lang="en-US" i="1" dirty="0"/>
                  <a:t>hint: </a:t>
                </a:r>
                <a:r>
                  <a:rPr lang="en-US" dirty="0">
                    <a:latin typeface="Courier" pitchFamily="2" charset="0"/>
                  </a:rPr>
                  <a:t>pi</a:t>
                </a:r>
                <a:r>
                  <a:rPr lang="en-US" i="1" dirty="0"/>
                  <a:t> is also known by R!)</a:t>
                </a:r>
              </a:p>
              <a:p>
                <a:pPr marL="514350" indent="-514350">
                  <a:spcBef>
                    <a:spcPts val="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457200" lvl="1" indent="0">
                  <a:spcBef>
                    <a:spcPts val="300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𝑤𝑖𝑑𝑡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514350" indent="-514350">
                  <a:spcBef>
                    <a:spcPts val="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surface &lt;- function(</a:t>
                </a:r>
                <a:r>
                  <a:rPr lang="en-US" dirty="0" err="1">
                    <a:solidFill>
                      <a:srgbClr val="0433FF"/>
                    </a:solidFill>
                    <a:latin typeface="Courier" pitchFamily="2" charset="0"/>
                  </a:rPr>
                  <a:t>ln,wd</a:t>
                </a: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){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    sf &lt;- pi * ln/2 * </a:t>
                </a:r>
                <a:r>
                  <a:rPr lang="en-US" dirty="0" err="1">
                    <a:solidFill>
                      <a:srgbClr val="0433FF"/>
                    </a:solidFill>
                    <a:latin typeface="Courier" pitchFamily="2" charset="0"/>
                  </a:rPr>
                  <a:t>wd</a:t>
                </a: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/2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    return(sf)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>
                    <a:solidFill>
                      <a:srgbClr val="0433FF"/>
                    </a:solidFill>
                    <a:latin typeface="Courier" pitchFamily="2" charset="0"/>
                  </a:rPr>
                  <a:t>}</a:t>
                </a:r>
              </a:p>
              <a:p>
                <a:pPr marL="514350" indent="-514350">
                  <a:spcBef>
                    <a:spcPts val="3000"/>
                  </a:spcBef>
                  <a:buSzPct val="100000"/>
                  <a:buFont typeface="+mj-lt"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Apply the function to</a:t>
                </a:r>
                <a:r>
                  <a:rPr lang="en-US" dirty="0">
                    <a:latin typeface="Courier" pitchFamily="2" charset="0"/>
                  </a:rPr>
                  <a:t> iris</a:t>
                </a:r>
                <a:r>
                  <a:rPr lang="en-US" dirty="0"/>
                  <a:t>, and add two columns to the data frame: </a:t>
                </a:r>
                <a:r>
                  <a:rPr lang="en-US" dirty="0" err="1">
                    <a:latin typeface="Courier" pitchFamily="2" charset="0"/>
                  </a:rPr>
                  <a:t>Petal.Area</a:t>
                </a:r>
                <a:r>
                  <a:rPr lang="en-US" dirty="0">
                    <a:latin typeface="Courier" pitchFamily="2" charset="0"/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 err="1">
                    <a:latin typeface="Courier" pitchFamily="2" charset="0"/>
                  </a:rPr>
                  <a:t>Sepal.Area</a:t>
                </a:r>
                <a:r>
                  <a:rPr lang="en-US" dirty="0"/>
                  <a:t>.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sz="2600" dirty="0">
                  <a:solidFill>
                    <a:srgbClr val="0433FF"/>
                  </a:solidFill>
                  <a:latin typeface="Courier" pitchFamily="2" charset="0"/>
                  <a:sym typeface="Helvetica Neue Light"/>
                </a:endParaRP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iris$Petal.Area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 &lt;- surface(</a:t>
                </a: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iris$Petal.Length,iris$Petal.Width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iris$Sepal.Area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 &lt;- surface(</a:t>
                </a:r>
                <a:r>
                  <a:rPr lang="en-US" sz="2300" dirty="0" err="1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iris$Sepal.Length,iris$Sepal.Width</a:t>
                </a:r>
                <a:r>
                  <a:rPr lang="en-US" sz="2300" dirty="0">
                    <a:solidFill>
                      <a:srgbClr val="0433FF"/>
                    </a:solidFill>
                    <a:latin typeface="Courier" pitchFamily="2" charset="0"/>
                    <a:sym typeface="Helvetica Neue Light"/>
                  </a:rPr>
                  <a:t>)</a:t>
                </a:r>
              </a:p>
              <a:p>
                <a:pPr marL="457200" lvl="1" indent="0">
                  <a:spcBef>
                    <a:spcPts val="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sz="2600" dirty="0">
                  <a:solidFill>
                    <a:srgbClr val="0433FF"/>
                  </a:solidFill>
                  <a:latin typeface="Courier" pitchFamily="2" charset="0"/>
                  <a:sym typeface="Helvetica Neue Light"/>
                </a:endParaRPr>
              </a:p>
              <a:p>
                <a:pPr marL="457200" lvl="1" indent="0">
                  <a:spcBef>
                    <a:spcPts val="3000"/>
                  </a:spcBef>
                  <a:buSzPct val="100000"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427" name="Open the script programming_exercise.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2222500"/>
                <a:ext cx="11861800" cy="7296392"/>
              </a:xfrm>
              <a:prstGeom prst="rect">
                <a:avLst/>
              </a:prstGeom>
              <a:blipFill>
                <a:blip r:embed="rId2"/>
                <a:stretch>
                  <a:fillRect l="-1176" t="-694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16955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78020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spcBef>
                <a:spcPts val="30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Write a function that takes a vector as input, and returns the mean of this vector (you can use the existing function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inside your function).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apply_calc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&lt;- function(...){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return(...)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}</a:t>
            </a:r>
          </a:p>
          <a:p>
            <a:pPr marL="514350" indent="-514350">
              <a:spcBef>
                <a:spcPts val="18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Add further options to your function: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for example, the standard deviation (</a:t>
            </a:r>
            <a:r>
              <a:rPr lang="en-US" dirty="0" err="1">
                <a:latin typeface="Courier" pitchFamily="2" charset="0"/>
              </a:rPr>
              <a:t>sd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), the minimum (</a:t>
            </a:r>
            <a:r>
              <a:rPr lang="en-US" dirty="0">
                <a:latin typeface="Courier" pitchFamily="2" charset="0"/>
              </a:rPr>
              <a:t>min()</a:t>
            </a:r>
            <a:r>
              <a:rPr lang="en-US" dirty="0"/>
              <a:t>), and the maximum (</a:t>
            </a:r>
            <a:r>
              <a:rPr lang="en-US" dirty="0">
                <a:latin typeface="Courier" pitchFamily="2" charset="0"/>
              </a:rPr>
              <a:t>max()</a:t>
            </a:r>
            <a:r>
              <a:rPr lang="en-US" dirty="0"/>
              <a:t>) of your input vector.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Put all of these calculations in a vector using the function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j-ea"/>
                <a:ea typeface="+mj-ea"/>
              </a:rPr>
              <a:t>, and return this result vector.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function(...){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&lt;- c(...)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return(...)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032796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78020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spcBef>
                <a:spcPts val="30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Write a function that takes a vector as input, and returns the mean of this vector (you can use the existing function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inside your function).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apply_calc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&lt;- function(x){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m &lt;- mean(x)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return(m)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}</a:t>
            </a:r>
          </a:p>
          <a:p>
            <a:pPr marL="514350" indent="-514350">
              <a:spcBef>
                <a:spcPts val="18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Add further options to your function: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for example, the standard deviation (</a:t>
            </a:r>
            <a:r>
              <a:rPr lang="en-US" dirty="0" err="1">
                <a:latin typeface="Courier" pitchFamily="2" charset="0"/>
              </a:rPr>
              <a:t>sd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), the minimum (</a:t>
            </a:r>
            <a:r>
              <a:rPr lang="en-US" dirty="0">
                <a:latin typeface="Courier" pitchFamily="2" charset="0"/>
              </a:rPr>
              <a:t>min()</a:t>
            </a:r>
            <a:r>
              <a:rPr lang="en-US" dirty="0"/>
              <a:t>), and the maximum (</a:t>
            </a:r>
            <a:r>
              <a:rPr lang="en-US" dirty="0">
                <a:latin typeface="Courier" pitchFamily="2" charset="0"/>
              </a:rPr>
              <a:t>max()</a:t>
            </a:r>
            <a:r>
              <a:rPr lang="en-US" dirty="0"/>
              <a:t>) of your input vector.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Put all of these calculations in a vector using the function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j-ea"/>
                <a:ea typeface="+mj-ea"/>
              </a:rPr>
              <a:t>, and return this result vector.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function(x){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 &lt;- mean(x)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s &lt;-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sd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mi &lt;- min(x)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ma &lt;- max(x)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&lt;- c(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m,s,mi,ma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return(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701624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repeated action in a for-loop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3212398" y="2259826"/>
            <a:ext cx="371576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for every card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 this collection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901952" y="239572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698DBE-59CD-C840-BA4C-F033EC0FFF20}"/>
              </a:ext>
            </a:extLst>
          </p:cNvPr>
          <p:cNvSpPr/>
          <p:nvPr/>
        </p:nvSpPr>
        <p:spPr>
          <a:xfrm>
            <a:off x="1908048" y="340766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95DB4-0BF5-6641-8B94-0C2938201891}"/>
              </a:ext>
            </a:extLst>
          </p:cNvPr>
          <p:cNvSpPr/>
          <p:nvPr/>
        </p:nvSpPr>
        <p:spPr>
          <a:xfrm>
            <a:off x="1908048" y="441350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2D5173-A143-8D48-BDB3-D341CDD2C49D}"/>
              </a:ext>
            </a:extLst>
          </p:cNvPr>
          <p:cNvSpPr/>
          <p:nvPr/>
        </p:nvSpPr>
        <p:spPr>
          <a:xfrm>
            <a:off x="1914144" y="542544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810A8-099F-FF45-BD99-D4C6C778D0D2}"/>
              </a:ext>
            </a:extLst>
          </p:cNvPr>
          <p:cNvSpPr/>
          <p:nvPr/>
        </p:nvSpPr>
        <p:spPr>
          <a:xfrm>
            <a:off x="591312" y="240182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D80A3F-16B3-0D43-B9A5-A9CC8C62A2A6}"/>
              </a:ext>
            </a:extLst>
          </p:cNvPr>
          <p:cNvSpPr/>
          <p:nvPr/>
        </p:nvSpPr>
        <p:spPr>
          <a:xfrm>
            <a:off x="597408" y="341376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909C9-E0A6-1D40-B095-EFB26E1A0C9B}"/>
              </a:ext>
            </a:extLst>
          </p:cNvPr>
          <p:cNvSpPr/>
          <p:nvPr/>
        </p:nvSpPr>
        <p:spPr>
          <a:xfrm>
            <a:off x="597408" y="44196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10CD35-2F36-DE4A-8888-3D3ACC92A21A}"/>
              </a:ext>
            </a:extLst>
          </p:cNvPr>
          <p:cNvSpPr/>
          <p:nvPr/>
        </p:nvSpPr>
        <p:spPr>
          <a:xfrm>
            <a:off x="603504" y="5431536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11ADE7-E1A0-3F43-AB22-044C52B76C47}"/>
              </a:ext>
            </a:extLst>
          </p:cNvPr>
          <p:cNvSpPr/>
          <p:nvPr/>
        </p:nvSpPr>
        <p:spPr>
          <a:xfrm>
            <a:off x="1914144" y="639470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D41835-ABF0-414F-A58B-2876471C11CF}"/>
              </a:ext>
            </a:extLst>
          </p:cNvPr>
          <p:cNvSpPr/>
          <p:nvPr/>
        </p:nvSpPr>
        <p:spPr>
          <a:xfrm>
            <a:off x="1920240" y="7406640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2669B4-F50D-7340-B76F-AB2DCED002CF}"/>
              </a:ext>
            </a:extLst>
          </p:cNvPr>
          <p:cNvSpPr/>
          <p:nvPr/>
        </p:nvSpPr>
        <p:spPr>
          <a:xfrm>
            <a:off x="603504" y="64008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CB8A7F-4BB7-A04B-A32D-519C1177DB13}"/>
              </a:ext>
            </a:extLst>
          </p:cNvPr>
          <p:cNvSpPr/>
          <p:nvPr/>
        </p:nvSpPr>
        <p:spPr>
          <a:xfrm>
            <a:off x="609600" y="7412736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8DF7D3-F5FD-7249-8181-DBFC78D46894}"/>
              </a:ext>
            </a:extLst>
          </p:cNvPr>
          <p:cNvSpPr/>
          <p:nvPr/>
        </p:nvSpPr>
        <p:spPr>
          <a:xfrm>
            <a:off x="11253216" y="2420112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96DFE-7FBF-E042-8AAB-B5C3769E7543}"/>
              </a:ext>
            </a:extLst>
          </p:cNvPr>
          <p:cNvSpPr/>
          <p:nvPr/>
        </p:nvSpPr>
        <p:spPr>
          <a:xfrm>
            <a:off x="11259312" y="343204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8A804-37D1-D24D-9EDD-2CF82AF29E2E}"/>
              </a:ext>
            </a:extLst>
          </p:cNvPr>
          <p:cNvSpPr/>
          <p:nvPr/>
        </p:nvSpPr>
        <p:spPr>
          <a:xfrm>
            <a:off x="11259312" y="443788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CF59CE-360C-7544-8173-6E0C13501751}"/>
              </a:ext>
            </a:extLst>
          </p:cNvPr>
          <p:cNvSpPr/>
          <p:nvPr/>
        </p:nvSpPr>
        <p:spPr>
          <a:xfrm>
            <a:off x="11265408" y="544982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333E-F82A-C94D-85A3-CF185EB65721}"/>
              </a:ext>
            </a:extLst>
          </p:cNvPr>
          <p:cNvSpPr/>
          <p:nvPr/>
        </p:nvSpPr>
        <p:spPr>
          <a:xfrm>
            <a:off x="9942576" y="242620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8DB81B-BF0D-EB45-9697-6E03F5A0EBB2}"/>
              </a:ext>
            </a:extLst>
          </p:cNvPr>
          <p:cNvSpPr/>
          <p:nvPr/>
        </p:nvSpPr>
        <p:spPr>
          <a:xfrm>
            <a:off x="9948672" y="343814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AEFD7A-4A88-4542-AF30-D66C83AA18AF}"/>
              </a:ext>
            </a:extLst>
          </p:cNvPr>
          <p:cNvSpPr/>
          <p:nvPr/>
        </p:nvSpPr>
        <p:spPr>
          <a:xfrm>
            <a:off x="9948672" y="44439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6EDCF0-3F59-DF4C-86E9-A815755FD288}"/>
              </a:ext>
            </a:extLst>
          </p:cNvPr>
          <p:cNvSpPr/>
          <p:nvPr/>
        </p:nvSpPr>
        <p:spPr>
          <a:xfrm>
            <a:off x="9954768" y="5455920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58AF73-3CCE-984E-889F-13B69A35E0B5}"/>
              </a:ext>
            </a:extLst>
          </p:cNvPr>
          <p:cNvSpPr/>
          <p:nvPr/>
        </p:nvSpPr>
        <p:spPr>
          <a:xfrm>
            <a:off x="11265408" y="641908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28E7BB-71B2-B844-98C1-79410006BD44}"/>
              </a:ext>
            </a:extLst>
          </p:cNvPr>
          <p:cNvSpPr/>
          <p:nvPr/>
        </p:nvSpPr>
        <p:spPr>
          <a:xfrm>
            <a:off x="11271504" y="743102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C8243D-9B7E-5248-8C73-8ABD6D0748D1}"/>
              </a:ext>
            </a:extLst>
          </p:cNvPr>
          <p:cNvSpPr/>
          <p:nvPr/>
        </p:nvSpPr>
        <p:spPr>
          <a:xfrm>
            <a:off x="9954768" y="64251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23A814-92B6-FA48-AEB2-678E2EC6F229}"/>
              </a:ext>
            </a:extLst>
          </p:cNvPr>
          <p:cNvSpPr/>
          <p:nvPr/>
        </p:nvSpPr>
        <p:spPr>
          <a:xfrm>
            <a:off x="9960864" y="743712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2" name="Sun 51">
            <a:extLst>
              <a:ext uri="{FF2B5EF4-FFF2-40B4-BE49-F238E27FC236}">
                <a16:creationId xmlns:a16="http://schemas.microsoft.com/office/drawing/2014/main" id="{6F35ADC3-104E-8547-B5EC-57448138D151}"/>
              </a:ext>
            </a:extLst>
          </p:cNvPr>
          <p:cNvSpPr/>
          <p:nvPr/>
        </p:nvSpPr>
        <p:spPr>
          <a:xfrm>
            <a:off x="11564112" y="258470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7A172442-A110-9448-B500-FDE89F3B2F14}"/>
              </a:ext>
            </a:extLst>
          </p:cNvPr>
          <p:cNvSpPr/>
          <p:nvPr/>
        </p:nvSpPr>
        <p:spPr>
          <a:xfrm>
            <a:off x="10235184" y="259080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3ED35F75-93AA-664F-967D-03E40AFE61F1}"/>
              </a:ext>
            </a:extLst>
          </p:cNvPr>
          <p:cNvSpPr/>
          <p:nvPr/>
        </p:nvSpPr>
        <p:spPr>
          <a:xfrm>
            <a:off x="11551920" y="357835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65D9A6DD-CDE9-4A4E-B9E4-42A2B2EECC44}"/>
              </a:ext>
            </a:extLst>
          </p:cNvPr>
          <p:cNvSpPr/>
          <p:nvPr/>
        </p:nvSpPr>
        <p:spPr>
          <a:xfrm>
            <a:off x="10222992" y="358444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6" name="Sun 55">
            <a:extLst>
              <a:ext uri="{FF2B5EF4-FFF2-40B4-BE49-F238E27FC236}">
                <a16:creationId xmlns:a16="http://schemas.microsoft.com/office/drawing/2014/main" id="{23DCFA11-6A29-D34E-B9B4-BC8F54051096}"/>
              </a:ext>
            </a:extLst>
          </p:cNvPr>
          <p:cNvSpPr/>
          <p:nvPr/>
        </p:nvSpPr>
        <p:spPr>
          <a:xfrm>
            <a:off x="11551920" y="462076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EEBABD41-CFF0-2C4D-9EF4-B52B18B40A0E}"/>
              </a:ext>
            </a:extLst>
          </p:cNvPr>
          <p:cNvSpPr/>
          <p:nvPr/>
        </p:nvSpPr>
        <p:spPr>
          <a:xfrm>
            <a:off x="10222992" y="462686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8" name="Sun 57">
            <a:extLst>
              <a:ext uri="{FF2B5EF4-FFF2-40B4-BE49-F238E27FC236}">
                <a16:creationId xmlns:a16="http://schemas.microsoft.com/office/drawing/2014/main" id="{390E1A08-B6C3-2040-A038-AEAA1B78C1AA}"/>
              </a:ext>
            </a:extLst>
          </p:cNvPr>
          <p:cNvSpPr/>
          <p:nvPr/>
        </p:nvSpPr>
        <p:spPr>
          <a:xfrm>
            <a:off x="11539728" y="5614416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9" name="Sun 58">
            <a:extLst>
              <a:ext uri="{FF2B5EF4-FFF2-40B4-BE49-F238E27FC236}">
                <a16:creationId xmlns:a16="http://schemas.microsoft.com/office/drawing/2014/main" id="{F9516A37-FAC4-7F41-9F27-699B4ACDC73C}"/>
              </a:ext>
            </a:extLst>
          </p:cNvPr>
          <p:cNvSpPr/>
          <p:nvPr/>
        </p:nvSpPr>
        <p:spPr>
          <a:xfrm>
            <a:off x="10210800" y="562051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0" name="Sun 59">
            <a:extLst>
              <a:ext uri="{FF2B5EF4-FFF2-40B4-BE49-F238E27FC236}">
                <a16:creationId xmlns:a16="http://schemas.microsoft.com/office/drawing/2014/main" id="{242C8BDC-6A40-F74B-9B65-B066EE393602}"/>
              </a:ext>
            </a:extLst>
          </p:cNvPr>
          <p:cNvSpPr/>
          <p:nvPr/>
        </p:nvSpPr>
        <p:spPr>
          <a:xfrm>
            <a:off x="11606784" y="657758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1" name="Sun 60">
            <a:extLst>
              <a:ext uri="{FF2B5EF4-FFF2-40B4-BE49-F238E27FC236}">
                <a16:creationId xmlns:a16="http://schemas.microsoft.com/office/drawing/2014/main" id="{715B6F6E-CBFF-2A4C-96B1-34DADD04AD5A}"/>
              </a:ext>
            </a:extLst>
          </p:cNvPr>
          <p:cNvSpPr/>
          <p:nvPr/>
        </p:nvSpPr>
        <p:spPr>
          <a:xfrm>
            <a:off x="10277856" y="658368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2" name="Sun 61">
            <a:extLst>
              <a:ext uri="{FF2B5EF4-FFF2-40B4-BE49-F238E27FC236}">
                <a16:creationId xmlns:a16="http://schemas.microsoft.com/office/drawing/2014/main" id="{143B1ECC-1A45-A84D-AC84-BB464DA2846F}"/>
              </a:ext>
            </a:extLst>
          </p:cNvPr>
          <p:cNvSpPr/>
          <p:nvPr/>
        </p:nvSpPr>
        <p:spPr>
          <a:xfrm>
            <a:off x="11594592" y="757123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3" name="Sun 62">
            <a:extLst>
              <a:ext uri="{FF2B5EF4-FFF2-40B4-BE49-F238E27FC236}">
                <a16:creationId xmlns:a16="http://schemas.microsoft.com/office/drawing/2014/main" id="{0CE70D0A-8DF9-B646-ACF3-972C19B12B77}"/>
              </a:ext>
            </a:extLst>
          </p:cNvPr>
          <p:cNvSpPr/>
          <p:nvPr/>
        </p:nvSpPr>
        <p:spPr>
          <a:xfrm>
            <a:off x="10265664" y="757732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843997-8FC8-9443-9862-D69347103F62}"/>
              </a:ext>
            </a:extLst>
          </p:cNvPr>
          <p:cNvSpPr/>
          <p:nvPr/>
        </p:nvSpPr>
        <p:spPr>
          <a:xfrm>
            <a:off x="4759529" y="3739753"/>
            <a:ext cx="3364992" cy="1339374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02B80-1E2E-3843-A3BA-A54DF0435433}"/>
              </a:ext>
            </a:extLst>
          </p:cNvPr>
          <p:cNvCxnSpPr>
            <a:cxnSpLocks/>
          </p:cNvCxnSpPr>
          <p:nvPr/>
        </p:nvCxnSpPr>
        <p:spPr>
          <a:xfrm>
            <a:off x="3493008" y="4443984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D3E35A-539B-A94B-9C32-D314D20EA66E}"/>
              </a:ext>
            </a:extLst>
          </p:cNvPr>
          <p:cNvCxnSpPr>
            <a:cxnSpLocks/>
          </p:cNvCxnSpPr>
          <p:nvPr/>
        </p:nvCxnSpPr>
        <p:spPr>
          <a:xfrm>
            <a:off x="8071104" y="4413504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un 67">
            <a:extLst>
              <a:ext uri="{FF2B5EF4-FFF2-40B4-BE49-F238E27FC236}">
                <a16:creationId xmlns:a16="http://schemas.microsoft.com/office/drawing/2014/main" id="{4D5619C9-E704-3B4B-8232-47C89AAE3B7D}"/>
              </a:ext>
            </a:extLst>
          </p:cNvPr>
          <p:cNvSpPr/>
          <p:nvPr/>
        </p:nvSpPr>
        <p:spPr>
          <a:xfrm>
            <a:off x="6096000" y="441350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08583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1" y="2222500"/>
            <a:ext cx="4203700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for(</a:t>
            </a:r>
            <a:r>
              <a:rPr dirty="0" err="1"/>
              <a:t>i</a:t>
            </a:r>
            <a:r>
              <a:rPr dirty="0"/>
              <a:t> in</a:t>
            </a:r>
            <a:r>
              <a:rPr lang="en-US" dirty="0"/>
              <a:t>         </a:t>
            </a:r>
            <a:r>
              <a:rPr dirty="0"/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 err="1"/>
              <a:t>cut_deco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0B297B-71CB-5D49-8BC3-DB69055A5B33}"/>
              </a:ext>
            </a:extLst>
          </p:cNvPr>
          <p:cNvGrpSpPr/>
          <p:nvPr/>
        </p:nvGrpSpPr>
        <p:grpSpPr>
          <a:xfrm>
            <a:off x="1371745" y="2309805"/>
            <a:ext cx="2393317" cy="307992"/>
            <a:chOff x="1371745" y="2309805"/>
            <a:chExt cx="2393317" cy="307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5A663B-ACBB-724C-9548-2D23C082F476}"/>
                </a:ext>
              </a:extLst>
            </p:cNvPr>
            <p:cNvSpPr/>
            <p:nvPr/>
          </p:nvSpPr>
          <p:spPr>
            <a:xfrm rot="16200000">
              <a:off x="2159906" y="2367681"/>
              <a:ext cx="278674" cy="221558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2C963-69BE-7E44-BA69-CE0108B72AEC}"/>
                </a:ext>
              </a:extLst>
            </p:cNvPr>
            <p:cNvSpPr/>
            <p:nvPr/>
          </p:nvSpPr>
          <p:spPr>
            <a:xfrm rot="16200000">
              <a:off x="2422610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DFF08-00F3-BD4D-B4DA-F312F54F19A3}"/>
                </a:ext>
              </a:extLst>
            </p:cNvPr>
            <p:cNvSpPr/>
            <p:nvPr/>
          </p:nvSpPr>
          <p:spPr>
            <a:xfrm rot="16200000">
              <a:off x="2683731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CB4E42-3A7A-6F46-831B-D0C5EABBF9C3}"/>
                </a:ext>
              </a:extLst>
            </p:cNvPr>
            <p:cNvSpPr/>
            <p:nvPr/>
          </p:nvSpPr>
          <p:spPr>
            <a:xfrm rot="16200000">
              <a:off x="2946435" y="2364778"/>
              <a:ext cx="278674" cy="221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E3EEA7-F848-284E-BA0B-5700A0183980}"/>
                </a:ext>
              </a:extLst>
            </p:cNvPr>
            <p:cNvSpPr/>
            <p:nvPr/>
          </p:nvSpPr>
          <p:spPr>
            <a:xfrm rot="16200000">
              <a:off x="3252242" y="2367391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E96211-C74D-D54C-A506-175A13879C06}"/>
                </a:ext>
              </a:extLst>
            </p:cNvPr>
            <p:cNvSpPr/>
            <p:nvPr/>
          </p:nvSpPr>
          <p:spPr>
            <a:xfrm rot="16200000">
              <a:off x="3514946" y="2365939"/>
              <a:ext cx="278674" cy="22155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DF89FE-21DA-5A44-8021-FE87F2E2DA7E}"/>
                </a:ext>
              </a:extLst>
            </p:cNvPr>
            <p:cNvSpPr/>
            <p:nvPr/>
          </p:nvSpPr>
          <p:spPr>
            <a:xfrm rot="16200000">
              <a:off x="1343187" y="2338363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500958A-F924-D942-B6CD-EBD7CA46EE98}"/>
              </a:ext>
            </a:extLst>
          </p:cNvPr>
          <p:cNvSpPr/>
          <p:nvPr/>
        </p:nvSpPr>
        <p:spPr>
          <a:xfrm rot="16200000">
            <a:off x="2684307" y="2783371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BC92F9-A44F-634C-ACBB-AF17BB4D8281}"/>
              </a:ext>
            </a:extLst>
          </p:cNvPr>
          <p:cNvSpPr/>
          <p:nvPr/>
        </p:nvSpPr>
        <p:spPr>
          <a:xfrm rot="16200000">
            <a:off x="1232003" y="4114706"/>
            <a:ext cx="423156" cy="308551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98B233-D773-1544-8FCC-DDE3B545DFFB}"/>
              </a:ext>
            </a:extLst>
          </p:cNvPr>
          <p:cNvSpPr/>
          <p:nvPr/>
        </p:nvSpPr>
        <p:spPr>
          <a:xfrm rot="16200000">
            <a:off x="1232095" y="4569702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F9C868-05F7-AE48-BCED-28A8F34B1C51}"/>
              </a:ext>
            </a:extLst>
          </p:cNvPr>
          <p:cNvSpPr/>
          <p:nvPr/>
        </p:nvSpPr>
        <p:spPr>
          <a:xfrm rot="16200000">
            <a:off x="1229224" y="5008614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1DCD34-479D-CE43-8653-DFB8226AA8BC}"/>
              </a:ext>
            </a:extLst>
          </p:cNvPr>
          <p:cNvSpPr/>
          <p:nvPr/>
        </p:nvSpPr>
        <p:spPr>
          <a:xfrm rot="16200000">
            <a:off x="1228895" y="5450910"/>
            <a:ext cx="423156" cy="3085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860C1-AE92-0B41-B6D5-DD78E79E2880}"/>
              </a:ext>
            </a:extLst>
          </p:cNvPr>
          <p:cNvSpPr/>
          <p:nvPr/>
        </p:nvSpPr>
        <p:spPr>
          <a:xfrm rot="16200000">
            <a:off x="1230160" y="6337706"/>
            <a:ext cx="423156" cy="308551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DAB76-C819-D243-A7CE-3DC7A3548236}"/>
              </a:ext>
            </a:extLst>
          </p:cNvPr>
          <p:cNvSpPr/>
          <p:nvPr/>
        </p:nvSpPr>
        <p:spPr>
          <a:xfrm rot="16200000">
            <a:off x="1224984" y="5893206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Sun 32">
            <a:extLst>
              <a:ext uri="{FF2B5EF4-FFF2-40B4-BE49-F238E27FC236}">
                <a16:creationId xmlns:a16="http://schemas.microsoft.com/office/drawing/2014/main" id="{1F002322-9147-2148-BEB5-E3DEF2B26C55}"/>
              </a:ext>
            </a:extLst>
          </p:cNvPr>
          <p:cNvSpPr/>
          <p:nvPr/>
        </p:nvSpPr>
        <p:spPr>
          <a:xfrm rot="16200000">
            <a:off x="1348811" y="4165397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un 34">
            <a:extLst>
              <a:ext uri="{FF2B5EF4-FFF2-40B4-BE49-F238E27FC236}">
                <a16:creationId xmlns:a16="http://schemas.microsoft.com/office/drawing/2014/main" id="{C467A949-CFBA-364A-AB29-66F026D447E7}"/>
              </a:ext>
            </a:extLst>
          </p:cNvPr>
          <p:cNvSpPr/>
          <p:nvPr/>
        </p:nvSpPr>
        <p:spPr>
          <a:xfrm rot="16200000">
            <a:off x="1342292" y="4627005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Sun 36">
            <a:extLst>
              <a:ext uri="{FF2B5EF4-FFF2-40B4-BE49-F238E27FC236}">
                <a16:creationId xmlns:a16="http://schemas.microsoft.com/office/drawing/2014/main" id="{ED970C59-58A0-5E48-8212-F7A20BF95C2D}"/>
              </a:ext>
            </a:extLst>
          </p:cNvPr>
          <p:cNvSpPr/>
          <p:nvPr/>
        </p:nvSpPr>
        <p:spPr>
          <a:xfrm rot="16200000">
            <a:off x="1352645" y="5065917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Sun 38">
            <a:extLst>
              <a:ext uri="{FF2B5EF4-FFF2-40B4-BE49-F238E27FC236}">
                <a16:creationId xmlns:a16="http://schemas.microsoft.com/office/drawing/2014/main" id="{3FA78FBA-C701-294E-A1CA-0F67CEE0C821}"/>
              </a:ext>
            </a:extLst>
          </p:cNvPr>
          <p:cNvSpPr/>
          <p:nvPr/>
        </p:nvSpPr>
        <p:spPr>
          <a:xfrm rot="16200000">
            <a:off x="1345704" y="5514825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Sun 39">
            <a:extLst>
              <a:ext uri="{FF2B5EF4-FFF2-40B4-BE49-F238E27FC236}">
                <a16:creationId xmlns:a16="http://schemas.microsoft.com/office/drawing/2014/main" id="{C47D3B56-0190-2247-9499-9A20ED55B050}"/>
              </a:ext>
            </a:extLst>
          </p:cNvPr>
          <p:cNvSpPr/>
          <p:nvPr/>
        </p:nvSpPr>
        <p:spPr>
          <a:xfrm rot="16200000">
            <a:off x="1346969" y="6408232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Sun 41">
            <a:extLst>
              <a:ext uri="{FF2B5EF4-FFF2-40B4-BE49-F238E27FC236}">
                <a16:creationId xmlns:a16="http://schemas.microsoft.com/office/drawing/2014/main" id="{6DAFD461-5F09-2847-BBED-0E91CA4FA6C1}"/>
              </a:ext>
            </a:extLst>
          </p:cNvPr>
          <p:cNvSpPr/>
          <p:nvPr/>
        </p:nvSpPr>
        <p:spPr>
          <a:xfrm rot="16200000">
            <a:off x="1339589" y="5939489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# Iterate over 10 values…">
            <a:extLst>
              <a:ext uri="{FF2B5EF4-FFF2-40B4-BE49-F238E27FC236}">
                <a16:creationId xmlns:a16="http://schemas.microsoft.com/office/drawing/2014/main" id="{549F58C1-6DA3-684E-963C-52BFAF916E86}"/>
              </a:ext>
            </a:extLst>
          </p:cNvPr>
          <p:cNvSpPr txBox="1">
            <a:spLocks/>
          </p:cNvSpPr>
          <p:nvPr/>
        </p:nvSpPr>
        <p:spPr>
          <a:xfrm>
            <a:off x="7310967" y="2311668"/>
            <a:ext cx="4203700" cy="744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for(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in 1:6){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print(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)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1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2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3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4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5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6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7FCA57-DA8D-A14B-8E50-A26042262EE2}"/>
              </a:ext>
            </a:extLst>
          </p:cNvPr>
          <p:cNvCxnSpPr>
            <a:cxnSpLocks/>
          </p:cNvCxnSpPr>
          <p:nvPr/>
        </p:nvCxnSpPr>
        <p:spPr>
          <a:xfrm>
            <a:off x="6756400" y="2218265"/>
            <a:ext cx="0" cy="4775202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977988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uiExpand="1" build="p" bldLvl="5" animBg="1" advAuto="0"/>
      <p:bldP spid="18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2" grpId="0" animBg="1"/>
      <p:bldP spid="50" grpId="0" uiExpand="1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81237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vector with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.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Hint: use the function </a:t>
            </a:r>
            <a:r>
              <a:rPr lang="en-US" dirty="0" err="1">
                <a:latin typeface="Courier" pitchFamily="2" charset="0"/>
              </a:rPr>
              <a:t>colnames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 &lt;-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</a:endParaRPr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for-loop that iterates over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, and prints these column names.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Elaborate on this for-loop: select the corresponding column in</a:t>
            </a:r>
            <a:r>
              <a:rPr lang="en-US" dirty="0">
                <a:latin typeface="Courier" pitchFamily="2" charset="0"/>
              </a:rPr>
              <a:t> iris</a:t>
            </a:r>
            <a:r>
              <a:rPr lang="en-US" dirty="0"/>
              <a:t>, and print the mean</a:t>
            </a:r>
            <a:r>
              <a:rPr lang="en-US" sz="2600" dirty="0">
                <a:sym typeface="Helvetica Neue Light"/>
              </a:rPr>
              <a:t>. </a:t>
            </a:r>
            <a:r>
              <a:rPr lang="en-US" sz="2600" i="1" dirty="0">
                <a:sym typeface="Helvetica Neue Light"/>
              </a:rPr>
              <a:t>Hint: yes, </a:t>
            </a:r>
            <a:r>
              <a:rPr lang="en-US" sz="2600" b="1" i="1" dirty="0">
                <a:sym typeface="Helvetica Neue Light"/>
              </a:rPr>
              <a:t>you should get a warning</a:t>
            </a:r>
            <a:r>
              <a:rPr lang="en-US" sz="2600" i="1" dirty="0">
                <a:sym typeface="Helvetica Neue Light"/>
              </a:rPr>
              <a:t>! Do you understand why?</a:t>
            </a:r>
            <a:endParaRPr lang="en-US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sz="2400" dirty="0"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568249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81237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vector with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.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Hint: use the function</a:t>
            </a:r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colnames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 &lt;-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colnames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(iris)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</a:endParaRPr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for-loop that iterates over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, and prints these column names.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print(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Elaborate on this for-loop: select the corresponding column in</a:t>
            </a:r>
            <a:r>
              <a:rPr lang="en-US" dirty="0">
                <a:latin typeface="Courier" pitchFamily="2" charset="0"/>
              </a:rPr>
              <a:t> iris</a:t>
            </a:r>
            <a:r>
              <a:rPr lang="en-US" dirty="0"/>
              <a:t>, and print the mean. </a:t>
            </a:r>
            <a:r>
              <a:rPr lang="en-US" i="1" dirty="0"/>
              <a:t>Hint: yes, </a:t>
            </a:r>
            <a:r>
              <a:rPr lang="en-US" b="1" i="1" dirty="0"/>
              <a:t>you should get a warning</a:t>
            </a:r>
            <a:r>
              <a:rPr lang="en-US" i="1" dirty="0"/>
              <a:t>! Do you understand why?</a:t>
            </a:r>
            <a:endParaRPr lang="en-US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stat &lt;- mean(c)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print(stat)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sz="2400" dirty="0"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6870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e will work in RStu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work in RStudio</a:t>
            </a:r>
          </a:p>
        </p:txBody>
      </p:sp>
      <p:sp>
        <p:nvSpPr>
          <p:cNvPr id="155" name="Integrated Development Environment for 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Integrated Development Environment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Founded by JJ Allaire, available since 2010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Bloody useful! Let’s take a look: please open RStudio!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What’s wrong? And how do we fix it?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for(</a:t>
            </a:r>
            <a:r>
              <a:rPr lang="en-US" dirty="0" err="1">
                <a:solidFill>
                  <a:srgbClr val="0433FF"/>
                </a:solidFill>
              </a:rPr>
              <a:t>i</a:t>
            </a:r>
            <a:r>
              <a:rPr lang="en-US" dirty="0">
                <a:solidFill>
                  <a:srgbClr val="0433FF"/>
                </a:solidFill>
              </a:rPr>
              <a:t> in </a:t>
            </a:r>
            <a:r>
              <a:rPr lang="en-US" dirty="0" err="1">
                <a:solidFill>
                  <a:srgbClr val="0433FF"/>
                </a:solidFill>
              </a:rPr>
              <a:t>iriscols</a:t>
            </a:r>
            <a:r>
              <a:rPr lang="en-US" dirty="0">
                <a:solidFill>
                  <a:srgbClr val="0433FF"/>
                </a:solidFill>
              </a:rPr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</a:t>
            </a:r>
            <a:r>
              <a:rPr lang="en-US" dirty="0">
                <a:solidFill>
                  <a:srgbClr val="0433FF"/>
                </a:solidFill>
              </a:rPr>
              <a:t>c &lt;- iris[,</a:t>
            </a:r>
            <a:r>
              <a:rPr lang="en-US" dirty="0" err="1">
                <a:solidFill>
                  <a:srgbClr val="0433FF"/>
                </a:solidFill>
              </a:rPr>
              <a:t>i</a:t>
            </a:r>
            <a:r>
              <a:rPr lang="en-US" dirty="0">
                <a:solidFill>
                  <a:srgbClr val="0433FF"/>
                </a:solidFill>
              </a:rPr>
              <a:t>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calculate the mean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</a:t>
            </a:r>
            <a:r>
              <a:rPr lang="en-US" dirty="0">
                <a:solidFill>
                  <a:srgbClr val="0433FF"/>
                </a:solidFill>
              </a:rPr>
              <a:t>stats &lt;- mean(c)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print the mean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  print(stats)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 dirty="0">
              <a:solidFill>
                <a:srgbClr val="0433FF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5.843333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3.057333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3.758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1.199333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C00000"/>
                </a:solidFill>
              </a:rPr>
              <a:t>Warning message: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C00000"/>
                </a:solidFill>
              </a:rPr>
              <a:t>In </a:t>
            </a:r>
            <a:r>
              <a:rPr lang="en-US" dirty="0" err="1">
                <a:solidFill>
                  <a:srgbClr val="C00000"/>
                </a:solidFill>
              </a:rPr>
              <a:t>mean.default</a:t>
            </a:r>
            <a:r>
              <a:rPr lang="en-US" dirty="0">
                <a:solidFill>
                  <a:srgbClr val="C00000"/>
                </a:solidFill>
              </a:rPr>
              <a:t>(c) : argument is not numeric or logical: returning NA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3273F2-A080-6C44-B6B5-1048982F7FE4}"/>
              </a:ext>
            </a:extLst>
          </p:cNvPr>
          <p:cNvCxnSpPr>
            <a:cxnSpLocks/>
          </p:cNvCxnSpPr>
          <p:nvPr/>
        </p:nvCxnSpPr>
        <p:spPr>
          <a:xfrm flipV="1">
            <a:off x="4284133" y="5096933"/>
            <a:ext cx="0" cy="192024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selectivity of an if-statement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3212398" y="2259826"/>
            <a:ext cx="371576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for every card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 this collection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901952" y="239572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698DBE-59CD-C840-BA4C-F033EC0FFF20}"/>
              </a:ext>
            </a:extLst>
          </p:cNvPr>
          <p:cNvSpPr/>
          <p:nvPr/>
        </p:nvSpPr>
        <p:spPr>
          <a:xfrm>
            <a:off x="1908048" y="340766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95DB4-0BF5-6641-8B94-0C2938201891}"/>
              </a:ext>
            </a:extLst>
          </p:cNvPr>
          <p:cNvSpPr/>
          <p:nvPr/>
        </p:nvSpPr>
        <p:spPr>
          <a:xfrm>
            <a:off x="1908048" y="441350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2D5173-A143-8D48-BDB3-D341CDD2C49D}"/>
              </a:ext>
            </a:extLst>
          </p:cNvPr>
          <p:cNvSpPr/>
          <p:nvPr/>
        </p:nvSpPr>
        <p:spPr>
          <a:xfrm>
            <a:off x="1914144" y="542544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810A8-099F-FF45-BD99-D4C6C778D0D2}"/>
              </a:ext>
            </a:extLst>
          </p:cNvPr>
          <p:cNvSpPr/>
          <p:nvPr/>
        </p:nvSpPr>
        <p:spPr>
          <a:xfrm>
            <a:off x="591312" y="240182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D80A3F-16B3-0D43-B9A5-A9CC8C62A2A6}"/>
              </a:ext>
            </a:extLst>
          </p:cNvPr>
          <p:cNvSpPr/>
          <p:nvPr/>
        </p:nvSpPr>
        <p:spPr>
          <a:xfrm>
            <a:off x="597408" y="341376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909C9-E0A6-1D40-B095-EFB26E1A0C9B}"/>
              </a:ext>
            </a:extLst>
          </p:cNvPr>
          <p:cNvSpPr/>
          <p:nvPr/>
        </p:nvSpPr>
        <p:spPr>
          <a:xfrm>
            <a:off x="597408" y="44196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10CD35-2F36-DE4A-8888-3D3ACC92A21A}"/>
              </a:ext>
            </a:extLst>
          </p:cNvPr>
          <p:cNvSpPr/>
          <p:nvPr/>
        </p:nvSpPr>
        <p:spPr>
          <a:xfrm>
            <a:off x="603504" y="5431536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11ADE7-E1A0-3F43-AB22-044C52B76C47}"/>
              </a:ext>
            </a:extLst>
          </p:cNvPr>
          <p:cNvSpPr/>
          <p:nvPr/>
        </p:nvSpPr>
        <p:spPr>
          <a:xfrm>
            <a:off x="1914144" y="639470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D41835-ABF0-414F-A58B-2876471C11CF}"/>
              </a:ext>
            </a:extLst>
          </p:cNvPr>
          <p:cNvSpPr/>
          <p:nvPr/>
        </p:nvSpPr>
        <p:spPr>
          <a:xfrm>
            <a:off x="1920240" y="7406640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2669B4-F50D-7340-B76F-AB2DCED002CF}"/>
              </a:ext>
            </a:extLst>
          </p:cNvPr>
          <p:cNvSpPr/>
          <p:nvPr/>
        </p:nvSpPr>
        <p:spPr>
          <a:xfrm>
            <a:off x="603504" y="64008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CB8A7F-4BB7-A04B-A32D-519C1177DB13}"/>
              </a:ext>
            </a:extLst>
          </p:cNvPr>
          <p:cNvSpPr/>
          <p:nvPr/>
        </p:nvSpPr>
        <p:spPr>
          <a:xfrm>
            <a:off x="609600" y="7412736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8DF7D3-F5FD-7249-8181-DBFC78D46894}"/>
              </a:ext>
            </a:extLst>
          </p:cNvPr>
          <p:cNvSpPr/>
          <p:nvPr/>
        </p:nvSpPr>
        <p:spPr>
          <a:xfrm>
            <a:off x="11253216" y="2420112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96DFE-7FBF-E042-8AAB-B5C3769E7543}"/>
              </a:ext>
            </a:extLst>
          </p:cNvPr>
          <p:cNvSpPr/>
          <p:nvPr/>
        </p:nvSpPr>
        <p:spPr>
          <a:xfrm>
            <a:off x="11259312" y="343204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8A804-37D1-D24D-9EDD-2CF82AF29E2E}"/>
              </a:ext>
            </a:extLst>
          </p:cNvPr>
          <p:cNvSpPr/>
          <p:nvPr/>
        </p:nvSpPr>
        <p:spPr>
          <a:xfrm>
            <a:off x="11259312" y="443788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CF59CE-360C-7544-8173-6E0C13501751}"/>
              </a:ext>
            </a:extLst>
          </p:cNvPr>
          <p:cNvSpPr/>
          <p:nvPr/>
        </p:nvSpPr>
        <p:spPr>
          <a:xfrm>
            <a:off x="11265408" y="544982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333E-F82A-C94D-85A3-CF185EB65721}"/>
              </a:ext>
            </a:extLst>
          </p:cNvPr>
          <p:cNvSpPr/>
          <p:nvPr/>
        </p:nvSpPr>
        <p:spPr>
          <a:xfrm>
            <a:off x="9942576" y="242620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8DB81B-BF0D-EB45-9697-6E03F5A0EBB2}"/>
              </a:ext>
            </a:extLst>
          </p:cNvPr>
          <p:cNvSpPr/>
          <p:nvPr/>
        </p:nvSpPr>
        <p:spPr>
          <a:xfrm>
            <a:off x="9948672" y="343814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AEFD7A-4A88-4542-AF30-D66C83AA18AF}"/>
              </a:ext>
            </a:extLst>
          </p:cNvPr>
          <p:cNvSpPr/>
          <p:nvPr/>
        </p:nvSpPr>
        <p:spPr>
          <a:xfrm>
            <a:off x="9948672" y="44439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6EDCF0-3F59-DF4C-86E9-A815755FD288}"/>
              </a:ext>
            </a:extLst>
          </p:cNvPr>
          <p:cNvSpPr/>
          <p:nvPr/>
        </p:nvSpPr>
        <p:spPr>
          <a:xfrm>
            <a:off x="9954768" y="5455920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58AF73-3CCE-984E-889F-13B69A35E0B5}"/>
              </a:ext>
            </a:extLst>
          </p:cNvPr>
          <p:cNvSpPr/>
          <p:nvPr/>
        </p:nvSpPr>
        <p:spPr>
          <a:xfrm>
            <a:off x="11265408" y="641908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28E7BB-71B2-B844-98C1-79410006BD44}"/>
              </a:ext>
            </a:extLst>
          </p:cNvPr>
          <p:cNvSpPr/>
          <p:nvPr/>
        </p:nvSpPr>
        <p:spPr>
          <a:xfrm>
            <a:off x="11271504" y="743102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C8243D-9B7E-5248-8C73-8ABD6D0748D1}"/>
              </a:ext>
            </a:extLst>
          </p:cNvPr>
          <p:cNvSpPr/>
          <p:nvPr/>
        </p:nvSpPr>
        <p:spPr>
          <a:xfrm>
            <a:off x="9954768" y="64251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23A814-92B6-FA48-AEB2-678E2EC6F229}"/>
              </a:ext>
            </a:extLst>
          </p:cNvPr>
          <p:cNvSpPr/>
          <p:nvPr/>
        </p:nvSpPr>
        <p:spPr>
          <a:xfrm>
            <a:off x="9960864" y="743712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7A172442-A110-9448-B500-FDE89F3B2F14}"/>
              </a:ext>
            </a:extLst>
          </p:cNvPr>
          <p:cNvSpPr/>
          <p:nvPr/>
        </p:nvSpPr>
        <p:spPr>
          <a:xfrm>
            <a:off x="10235184" y="259080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3ED35F75-93AA-664F-967D-03E40AFE61F1}"/>
              </a:ext>
            </a:extLst>
          </p:cNvPr>
          <p:cNvSpPr/>
          <p:nvPr/>
        </p:nvSpPr>
        <p:spPr>
          <a:xfrm>
            <a:off x="11551920" y="357835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6" name="Sun 55">
            <a:extLst>
              <a:ext uri="{FF2B5EF4-FFF2-40B4-BE49-F238E27FC236}">
                <a16:creationId xmlns:a16="http://schemas.microsoft.com/office/drawing/2014/main" id="{23DCFA11-6A29-D34E-B9B4-BC8F54051096}"/>
              </a:ext>
            </a:extLst>
          </p:cNvPr>
          <p:cNvSpPr/>
          <p:nvPr/>
        </p:nvSpPr>
        <p:spPr>
          <a:xfrm>
            <a:off x="11551920" y="462076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EEBABD41-CFF0-2C4D-9EF4-B52B18B40A0E}"/>
              </a:ext>
            </a:extLst>
          </p:cNvPr>
          <p:cNvSpPr/>
          <p:nvPr/>
        </p:nvSpPr>
        <p:spPr>
          <a:xfrm>
            <a:off x="10222992" y="462686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1" name="Sun 60">
            <a:extLst>
              <a:ext uri="{FF2B5EF4-FFF2-40B4-BE49-F238E27FC236}">
                <a16:creationId xmlns:a16="http://schemas.microsoft.com/office/drawing/2014/main" id="{715B6F6E-CBFF-2A4C-96B1-34DADD04AD5A}"/>
              </a:ext>
            </a:extLst>
          </p:cNvPr>
          <p:cNvSpPr/>
          <p:nvPr/>
        </p:nvSpPr>
        <p:spPr>
          <a:xfrm>
            <a:off x="10277856" y="658368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843997-8FC8-9443-9862-D69347103F62}"/>
              </a:ext>
            </a:extLst>
          </p:cNvPr>
          <p:cNvSpPr/>
          <p:nvPr/>
        </p:nvSpPr>
        <p:spPr>
          <a:xfrm>
            <a:off x="6688673" y="4349629"/>
            <a:ext cx="2045446" cy="1237218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02B80-1E2E-3843-A3BA-A54DF0435433}"/>
              </a:ext>
            </a:extLst>
          </p:cNvPr>
          <p:cNvCxnSpPr>
            <a:cxnSpLocks/>
          </p:cNvCxnSpPr>
          <p:nvPr/>
        </p:nvCxnSpPr>
        <p:spPr>
          <a:xfrm>
            <a:off x="4216406" y="3403601"/>
            <a:ext cx="0" cy="904917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D3E35A-539B-A94B-9C32-D314D20EA66E}"/>
              </a:ext>
            </a:extLst>
          </p:cNvPr>
          <p:cNvCxnSpPr>
            <a:cxnSpLocks/>
          </p:cNvCxnSpPr>
          <p:nvPr/>
        </p:nvCxnSpPr>
        <p:spPr>
          <a:xfrm>
            <a:off x="8223501" y="4972302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un 67">
            <a:extLst>
              <a:ext uri="{FF2B5EF4-FFF2-40B4-BE49-F238E27FC236}">
                <a16:creationId xmlns:a16="http://schemas.microsoft.com/office/drawing/2014/main" id="{4D5619C9-E704-3B4B-8232-47C89AAE3B7D}"/>
              </a:ext>
            </a:extLst>
          </p:cNvPr>
          <p:cNvSpPr/>
          <p:nvPr/>
        </p:nvSpPr>
        <p:spPr>
          <a:xfrm>
            <a:off x="7467601" y="4938435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38A666-17B0-2943-A76D-57FBD793F084}"/>
              </a:ext>
            </a:extLst>
          </p:cNvPr>
          <p:cNvCxnSpPr>
            <a:cxnSpLocks/>
          </p:cNvCxnSpPr>
          <p:nvPr/>
        </p:nvCxnSpPr>
        <p:spPr>
          <a:xfrm flipV="1">
            <a:off x="5203279" y="4968238"/>
            <a:ext cx="1265262" cy="1761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53C37A4-EE1E-CA4C-BCEC-88745DC922E2}"/>
              </a:ext>
            </a:extLst>
          </p:cNvPr>
          <p:cNvSpPr/>
          <p:nvPr/>
        </p:nvSpPr>
        <p:spPr>
          <a:xfrm>
            <a:off x="3318936" y="4383773"/>
            <a:ext cx="1913471" cy="11350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is it yellow?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1F3557-6DA5-EC4A-B9CA-A85BE286A8FA}"/>
              </a:ext>
            </a:extLst>
          </p:cNvPr>
          <p:cNvSpPr txBox="1"/>
          <p:nvPr/>
        </p:nvSpPr>
        <p:spPr>
          <a:xfrm>
            <a:off x="5413732" y="4394859"/>
            <a:ext cx="66524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yes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2484826-B42D-D24E-9F2E-895641B5B60E}"/>
              </a:ext>
            </a:extLst>
          </p:cNvPr>
          <p:cNvSpPr/>
          <p:nvPr/>
        </p:nvSpPr>
        <p:spPr>
          <a:xfrm>
            <a:off x="6722540" y="6296963"/>
            <a:ext cx="2045446" cy="1237218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stamp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59FBDA-57BC-2240-AE05-61735BD45F52}"/>
              </a:ext>
            </a:extLst>
          </p:cNvPr>
          <p:cNvCxnSpPr>
            <a:cxnSpLocks/>
          </p:cNvCxnSpPr>
          <p:nvPr/>
        </p:nvCxnSpPr>
        <p:spPr>
          <a:xfrm>
            <a:off x="8257368" y="6919636"/>
            <a:ext cx="1207008" cy="0"/>
          </a:xfrm>
          <a:prstGeom prst="straightConnector1">
            <a:avLst/>
          </a:prstGeom>
          <a:noFill/>
          <a:ln w="73025" cap="flat">
            <a:solidFill>
              <a:srgbClr val="7030A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7786490-FE0C-0D41-871C-ED4098B1A209}"/>
              </a:ext>
            </a:extLst>
          </p:cNvPr>
          <p:cNvCxnSpPr>
            <a:cxnSpLocks/>
          </p:cNvCxnSpPr>
          <p:nvPr/>
        </p:nvCxnSpPr>
        <p:spPr>
          <a:xfrm>
            <a:off x="4267200" y="7017172"/>
            <a:ext cx="2336807" cy="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5EE9191-63C1-4948-88D5-24552D24AC7C}"/>
              </a:ext>
            </a:extLst>
          </p:cNvPr>
          <p:cNvSpPr txBox="1"/>
          <p:nvPr/>
        </p:nvSpPr>
        <p:spPr>
          <a:xfrm>
            <a:off x="4329999" y="5783391"/>
            <a:ext cx="52257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no</a:t>
            </a:r>
          </a:p>
        </p:txBody>
      </p:sp>
      <p:sp>
        <p:nvSpPr>
          <p:cNvPr id="77" name="Heart 76">
            <a:extLst>
              <a:ext uri="{FF2B5EF4-FFF2-40B4-BE49-F238E27FC236}">
                <a16:creationId xmlns:a16="http://schemas.microsoft.com/office/drawing/2014/main" id="{1DF293D1-1BC2-DB40-B0AE-E6D981BE9334}"/>
              </a:ext>
            </a:extLst>
          </p:cNvPr>
          <p:cNvSpPr/>
          <p:nvPr/>
        </p:nvSpPr>
        <p:spPr>
          <a:xfrm>
            <a:off x="7523142" y="6974373"/>
            <a:ext cx="486325" cy="460037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8" name="Heart 77">
            <a:extLst>
              <a:ext uri="{FF2B5EF4-FFF2-40B4-BE49-F238E27FC236}">
                <a16:creationId xmlns:a16="http://schemas.microsoft.com/office/drawing/2014/main" id="{7FA1552D-E543-2248-8EB2-5B2C5E5CAFB9}"/>
              </a:ext>
            </a:extLst>
          </p:cNvPr>
          <p:cNvSpPr/>
          <p:nvPr/>
        </p:nvSpPr>
        <p:spPr>
          <a:xfrm>
            <a:off x="10317141" y="5723467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9" name="Heart 78">
            <a:extLst>
              <a:ext uri="{FF2B5EF4-FFF2-40B4-BE49-F238E27FC236}">
                <a16:creationId xmlns:a16="http://schemas.microsoft.com/office/drawing/2014/main" id="{E582BEBB-0ABD-2149-B932-2A9E8F352B50}"/>
              </a:ext>
            </a:extLst>
          </p:cNvPr>
          <p:cNvSpPr/>
          <p:nvPr/>
        </p:nvSpPr>
        <p:spPr>
          <a:xfrm>
            <a:off x="11621007" y="5689600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0" name="Heart 79">
            <a:extLst>
              <a:ext uri="{FF2B5EF4-FFF2-40B4-BE49-F238E27FC236}">
                <a16:creationId xmlns:a16="http://schemas.microsoft.com/office/drawing/2014/main" id="{FFB5074B-D82D-F34F-9490-E3B96595ED53}"/>
              </a:ext>
            </a:extLst>
          </p:cNvPr>
          <p:cNvSpPr/>
          <p:nvPr/>
        </p:nvSpPr>
        <p:spPr>
          <a:xfrm>
            <a:off x="11587141" y="6654801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1" name="Heart 80">
            <a:extLst>
              <a:ext uri="{FF2B5EF4-FFF2-40B4-BE49-F238E27FC236}">
                <a16:creationId xmlns:a16="http://schemas.microsoft.com/office/drawing/2014/main" id="{EAA80517-6959-9F40-97F9-A07FD7436016}"/>
              </a:ext>
            </a:extLst>
          </p:cNvPr>
          <p:cNvSpPr/>
          <p:nvPr/>
        </p:nvSpPr>
        <p:spPr>
          <a:xfrm>
            <a:off x="10300208" y="7670801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2" name="Heart 81">
            <a:extLst>
              <a:ext uri="{FF2B5EF4-FFF2-40B4-BE49-F238E27FC236}">
                <a16:creationId xmlns:a16="http://schemas.microsoft.com/office/drawing/2014/main" id="{3C476C35-0CDA-D94F-9D36-B453E62FFF0A}"/>
              </a:ext>
            </a:extLst>
          </p:cNvPr>
          <p:cNvSpPr/>
          <p:nvPr/>
        </p:nvSpPr>
        <p:spPr>
          <a:xfrm>
            <a:off x="11604074" y="7636934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3" name="Heart 82">
            <a:extLst>
              <a:ext uri="{FF2B5EF4-FFF2-40B4-BE49-F238E27FC236}">
                <a16:creationId xmlns:a16="http://schemas.microsoft.com/office/drawing/2014/main" id="{003695BC-9471-EC4A-B705-C8EB708D6C86}"/>
              </a:ext>
            </a:extLst>
          </p:cNvPr>
          <p:cNvSpPr/>
          <p:nvPr/>
        </p:nvSpPr>
        <p:spPr>
          <a:xfrm>
            <a:off x="10283275" y="3640667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4" name="Heart 83">
            <a:extLst>
              <a:ext uri="{FF2B5EF4-FFF2-40B4-BE49-F238E27FC236}">
                <a16:creationId xmlns:a16="http://schemas.microsoft.com/office/drawing/2014/main" id="{AB344E95-2474-DD48-A908-D7C7E070517C}"/>
              </a:ext>
            </a:extLst>
          </p:cNvPr>
          <p:cNvSpPr/>
          <p:nvPr/>
        </p:nvSpPr>
        <p:spPr>
          <a:xfrm>
            <a:off x="11637941" y="2675466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352C3-54A7-714C-928F-115E8D76ED75}"/>
              </a:ext>
            </a:extLst>
          </p:cNvPr>
          <p:cNvSpPr txBox="1"/>
          <p:nvPr/>
        </p:nvSpPr>
        <p:spPr>
          <a:xfrm>
            <a:off x="144833" y="9143176"/>
            <a:ext cx="1019509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PS: note how this is still a for-loop? That’s not a requirement!</a:t>
            </a:r>
          </a:p>
        </p:txBody>
      </p:sp>
    </p:spTree>
    <p:extLst>
      <p:ext uri="{BB962C8B-B14F-4D97-AF65-F5344CB8AC3E}">
        <p14:creationId xmlns:p14="http://schemas.microsoft.com/office/powerpoint/2010/main" val="184723020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1" y="2222500"/>
            <a:ext cx="4203700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for(</a:t>
            </a:r>
            <a:r>
              <a:rPr dirty="0" err="1"/>
              <a:t>i</a:t>
            </a:r>
            <a:r>
              <a:rPr dirty="0"/>
              <a:t> in</a:t>
            </a:r>
            <a:r>
              <a:rPr lang="en-US" dirty="0"/>
              <a:t>         </a:t>
            </a:r>
            <a:r>
              <a:rPr dirty="0"/>
              <a:t>){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if(x == y){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/>
              <a:t>  </a:t>
            </a:r>
            <a:r>
              <a:rPr lang="en-US" dirty="0" err="1"/>
              <a:t>cut_deco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} else{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  stamp(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}</a:t>
            </a: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0B297B-71CB-5D49-8BC3-DB69055A5B33}"/>
              </a:ext>
            </a:extLst>
          </p:cNvPr>
          <p:cNvGrpSpPr/>
          <p:nvPr/>
        </p:nvGrpSpPr>
        <p:grpSpPr>
          <a:xfrm>
            <a:off x="1371745" y="2309805"/>
            <a:ext cx="2393317" cy="307992"/>
            <a:chOff x="1371745" y="2309805"/>
            <a:chExt cx="2393317" cy="307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5A663B-ACBB-724C-9548-2D23C082F476}"/>
                </a:ext>
              </a:extLst>
            </p:cNvPr>
            <p:cNvSpPr/>
            <p:nvPr/>
          </p:nvSpPr>
          <p:spPr>
            <a:xfrm rot="16200000">
              <a:off x="2159906" y="2367681"/>
              <a:ext cx="278674" cy="221558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2C963-69BE-7E44-BA69-CE0108B72AEC}"/>
                </a:ext>
              </a:extLst>
            </p:cNvPr>
            <p:cNvSpPr/>
            <p:nvPr/>
          </p:nvSpPr>
          <p:spPr>
            <a:xfrm rot="16200000">
              <a:off x="2422610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DFF08-00F3-BD4D-B4DA-F312F54F19A3}"/>
                </a:ext>
              </a:extLst>
            </p:cNvPr>
            <p:cNvSpPr/>
            <p:nvPr/>
          </p:nvSpPr>
          <p:spPr>
            <a:xfrm rot="16200000">
              <a:off x="2683731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CB4E42-3A7A-6F46-831B-D0C5EABBF9C3}"/>
                </a:ext>
              </a:extLst>
            </p:cNvPr>
            <p:cNvSpPr/>
            <p:nvPr/>
          </p:nvSpPr>
          <p:spPr>
            <a:xfrm rot="16200000">
              <a:off x="2946435" y="2364778"/>
              <a:ext cx="278674" cy="221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E3EEA7-F848-284E-BA0B-5700A0183980}"/>
                </a:ext>
              </a:extLst>
            </p:cNvPr>
            <p:cNvSpPr/>
            <p:nvPr/>
          </p:nvSpPr>
          <p:spPr>
            <a:xfrm rot="16200000">
              <a:off x="3252242" y="2367391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E96211-C74D-D54C-A506-175A13879C06}"/>
                </a:ext>
              </a:extLst>
            </p:cNvPr>
            <p:cNvSpPr/>
            <p:nvPr/>
          </p:nvSpPr>
          <p:spPr>
            <a:xfrm rot="16200000">
              <a:off x="3514946" y="2365939"/>
              <a:ext cx="278674" cy="22155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DF89FE-21DA-5A44-8021-FE87F2E2DA7E}"/>
                </a:ext>
              </a:extLst>
            </p:cNvPr>
            <p:cNvSpPr/>
            <p:nvPr/>
          </p:nvSpPr>
          <p:spPr>
            <a:xfrm rot="16200000">
              <a:off x="1343187" y="2338363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50" name="# Iterate over 10 values…">
            <a:extLst>
              <a:ext uri="{FF2B5EF4-FFF2-40B4-BE49-F238E27FC236}">
                <a16:creationId xmlns:a16="http://schemas.microsoft.com/office/drawing/2014/main" id="{549F58C1-6DA3-684E-963C-52BFAF916E86}"/>
              </a:ext>
            </a:extLst>
          </p:cNvPr>
          <p:cNvSpPr txBox="1">
            <a:spLocks/>
          </p:cNvSpPr>
          <p:nvPr/>
        </p:nvSpPr>
        <p:spPr>
          <a:xfrm>
            <a:off x="7310967" y="2311668"/>
            <a:ext cx="4203700" cy="744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for(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in 1:6){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if(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&gt; 3){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  print("Large!")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} else{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  print("small...")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7FCA57-DA8D-A14B-8E50-A26042262EE2}"/>
              </a:ext>
            </a:extLst>
          </p:cNvPr>
          <p:cNvCxnSpPr>
            <a:cxnSpLocks/>
          </p:cNvCxnSpPr>
          <p:nvPr/>
        </p:nvCxnSpPr>
        <p:spPr>
          <a:xfrm>
            <a:off x="6756400" y="2218265"/>
            <a:ext cx="0" cy="4775202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4DEEBD5-FEC7-8642-AEDC-E8BE2DA3C5B2}"/>
              </a:ext>
            </a:extLst>
          </p:cNvPr>
          <p:cNvGrpSpPr/>
          <p:nvPr/>
        </p:nvGrpSpPr>
        <p:grpSpPr>
          <a:xfrm>
            <a:off x="1561398" y="2766915"/>
            <a:ext cx="1147934" cy="314952"/>
            <a:chOff x="1561398" y="2766915"/>
            <a:chExt cx="1147934" cy="31495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00958A-F924-D942-B6CD-EBD7CA46EE98}"/>
                </a:ext>
              </a:extLst>
            </p:cNvPr>
            <p:cNvSpPr/>
            <p:nvPr/>
          </p:nvSpPr>
          <p:spPr>
            <a:xfrm rot="16200000">
              <a:off x="1532840" y="2817237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630CE6-7308-194B-A16B-4CB3F6EB9DF6}"/>
                </a:ext>
              </a:extLst>
            </p:cNvPr>
            <p:cNvSpPr/>
            <p:nvPr/>
          </p:nvSpPr>
          <p:spPr>
            <a:xfrm rot="16200000">
              <a:off x="2416187" y="2788721"/>
              <a:ext cx="314952" cy="271339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63DC6E-5836-3942-B635-48736CB1288D}"/>
              </a:ext>
            </a:extLst>
          </p:cNvPr>
          <p:cNvSpPr/>
          <p:nvPr/>
        </p:nvSpPr>
        <p:spPr>
          <a:xfrm rot="16200000">
            <a:off x="3071656" y="3238454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1C4A5-5A4B-6547-8AAE-C71123E96609}"/>
              </a:ext>
            </a:extLst>
          </p:cNvPr>
          <p:cNvSpPr/>
          <p:nvPr/>
        </p:nvSpPr>
        <p:spPr>
          <a:xfrm rot="16200000">
            <a:off x="2500156" y="4141212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9F372-D683-F149-994C-CC29E93B3F10}"/>
              </a:ext>
            </a:extLst>
          </p:cNvPr>
          <p:cNvGrpSpPr/>
          <p:nvPr/>
        </p:nvGrpSpPr>
        <p:grpSpPr>
          <a:xfrm>
            <a:off x="1299219" y="5784598"/>
            <a:ext cx="315662" cy="2646156"/>
            <a:chOff x="1299219" y="5784598"/>
            <a:chExt cx="315662" cy="26461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BC92F9-A44F-634C-ACBB-AF17BB4D8281}"/>
                </a:ext>
              </a:extLst>
            </p:cNvPr>
            <p:cNvSpPr/>
            <p:nvPr/>
          </p:nvSpPr>
          <p:spPr>
            <a:xfrm rot="16200000">
              <a:off x="1248936" y="5841900"/>
              <a:ext cx="423156" cy="308551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98B233-D773-1544-8FCC-DDE3B545DFFB}"/>
                </a:ext>
              </a:extLst>
            </p:cNvPr>
            <p:cNvSpPr/>
            <p:nvPr/>
          </p:nvSpPr>
          <p:spPr>
            <a:xfrm rot="16200000">
              <a:off x="1249028" y="6296896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F9C868-05F7-AE48-BCED-28A8F34B1C51}"/>
                </a:ext>
              </a:extLst>
            </p:cNvPr>
            <p:cNvSpPr/>
            <p:nvPr/>
          </p:nvSpPr>
          <p:spPr>
            <a:xfrm rot="16200000">
              <a:off x="1246157" y="6735808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1DCD34-479D-CE43-8653-DFB8226AA8BC}"/>
                </a:ext>
              </a:extLst>
            </p:cNvPr>
            <p:cNvSpPr/>
            <p:nvPr/>
          </p:nvSpPr>
          <p:spPr>
            <a:xfrm rot="16200000">
              <a:off x="1245828" y="7178104"/>
              <a:ext cx="423156" cy="3085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F860C1-AE92-0B41-B6D5-DD78E79E2880}"/>
                </a:ext>
              </a:extLst>
            </p:cNvPr>
            <p:cNvSpPr/>
            <p:nvPr/>
          </p:nvSpPr>
          <p:spPr>
            <a:xfrm rot="16200000">
              <a:off x="1247093" y="8064900"/>
              <a:ext cx="423156" cy="308551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DAB76-C819-D243-A7CE-3DC7A3548236}"/>
                </a:ext>
              </a:extLst>
            </p:cNvPr>
            <p:cNvSpPr/>
            <p:nvPr/>
          </p:nvSpPr>
          <p:spPr>
            <a:xfrm rot="16200000">
              <a:off x="1241917" y="7620400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5" name="Sun 34">
              <a:extLst>
                <a:ext uri="{FF2B5EF4-FFF2-40B4-BE49-F238E27FC236}">
                  <a16:creationId xmlns:a16="http://schemas.microsoft.com/office/drawing/2014/main" id="{C467A949-CFBA-364A-AB29-66F026D447E7}"/>
                </a:ext>
              </a:extLst>
            </p:cNvPr>
            <p:cNvSpPr/>
            <p:nvPr/>
          </p:nvSpPr>
          <p:spPr>
            <a:xfrm rot="16200000">
              <a:off x="1359225" y="6354199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7" name="Sun 36">
              <a:extLst>
                <a:ext uri="{FF2B5EF4-FFF2-40B4-BE49-F238E27FC236}">
                  <a16:creationId xmlns:a16="http://schemas.microsoft.com/office/drawing/2014/main" id="{ED970C59-58A0-5E48-8212-F7A20BF95C2D}"/>
                </a:ext>
              </a:extLst>
            </p:cNvPr>
            <p:cNvSpPr/>
            <p:nvPr/>
          </p:nvSpPr>
          <p:spPr>
            <a:xfrm rot="16200000">
              <a:off x="1369578" y="6793111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42" name="Sun 41">
              <a:extLst>
                <a:ext uri="{FF2B5EF4-FFF2-40B4-BE49-F238E27FC236}">
                  <a16:creationId xmlns:a16="http://schemas.microsoft.com/office/drawing/2014/main" id="{6DAFD461-5F09-2847-BBED-0E91CA4FA6C1}"/>
                </a:ext>
              </a:extLst>
            </p:cNvPr>
            <p:cNvSpPr/>
            <p:nvPr/>
          </p:nvSpPr>
          <p:spPr>
            <a:xfrm rot="16200000">
              <a:off x="1356522" y="7666683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2" name="Heart 31">
              <a:extLst>
                <a:ext uri="{FF2B5EF4-FFF2-40B4-BE49-F238E27FC236}">
                  <a16:creationId xmlns:a16="http://schemas.microsoft.com/office/drawing/2014/main" id="{C6D335D7-38B1-5142-A2CC-DD2BA3AC42DA}"/>
                </a:ext>
              </a:extLst>
            </p:cNvPr>
            <p:cNvSpPr/>
            <p:nvPr/>
          </p:nvSpPr>
          <p:spPr>
            <a:xfrm>
              <a:off x="1350941" y="5911844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4" name="Heart 33">
              <a:extLst>
                <a:ext uri="{FF2B5EF4-FFF2-40B4-BE49-F238E27FC236}">
                  <a16:creationId xmlns:a16="http://schemas.microsoft.com/office/drawing/2014/main" id="{130E863E-D7DE-8E4C-84AD-F5943E066019}"/>
                </a:ext>
              </a:extLst>
            </p:cNvPr>
            <p:cNvSpPr/>
            <p:nvPr/>
          </p:nvSpPr>
          <p:spPr>
            <a:xfrm>
              <a:off x="1341416" y="7216769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6" name="Heart 35">
              <a:extLst>
                <a:ext uri="{FF2B5EF4-FFF2-40B4-BE49-F238E27FC236}">
                  <a16:creationId xmlns:a16="http://schemas.microsoft.com/office/drawing/2014/main" id="{4CA7B024-178A-8843-BF8D-3C727567EBF9}"/>
                </a:ext>
              </a:extLst>
            </p:cNvPr>
            <p:cNvSpPr/>
            <p:nvPr/>
          </p:nvSpPr>
          <p:spPr>
            <a:xfrm>
              <a:off x="1347766" y="8115294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5505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9" grpId="0" animBg="1"/>
      <p:bldP spid="3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Programming: </a:t>
            </a:r>
            <a:r>
              <a:rPr lang="en-US" dirty="0"/>
              <a:t>if-statement</a:t>
            </a:r>
            <a:endParaRPr dirty="0"/>
          </a:p>
        </p:txBody>
      </p:sp>
      <p:sp>
        <p:nvSpPr>
          <p:cNvPr id="424" name="myFun3 &lt;- function(x,y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d &lt;- 5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if(</a:t>
            </a:r>
            <a:r>
              <a:rPr lang="en-US" dirty="0" err="1"/>
              <a:t>is.na</a:t>
            </a:r>
            <a:r>
              <a:rPr lang="en-US" dirty="0"/>
              <a:t>(d)){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print("My data is missing!")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 else if(</a:t>
            </a:r>
            <a:r>
              <a:rPr lang="en-US" dirty="0" err="1"/>
              <a:t>is.null</a:t>
            </a:r>
            <a:r>
              <a:rPr lang="en-US" dirty="0"/>
              <a:t>(d)){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print("My data does not even exist...")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 else{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print("I have data!")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"I have data!"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2312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  <a:r>
              <a:rPr lang="en-US" dirty="0"/>
              <a:t>: choose one!</a:t>
            </a:r>
            <a:endParaRPr dirty="0"/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8089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Copy-paste the for-loop you made in the previous exercise. Inside this for-loop, add an if-statement, so that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is only performed on numeric vectors. </a:t>
            </a:r>
            <a:r>
              <a:rPr lang="en-US" i="1" dirty="0"/>
              <a:t>Hint: check the function </a:t>
            </a:r>
            <a:r>
              <a:rPr lang="en-US" dirty="0" err="1">
                <a:latin typeface="Courier" pitchFamily="2" charset="0"/>
              </a:rPr>
              <a:t>is.numeric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	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Are you feeling comfortable with the material?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Open the file ‘</a:t>
            </a:r>
            <a:r>
              <a:rPr lang="en-US" dirty="0" err="1"/>
              <a:t>programming_exercise.R</a:t>
            </a:r>
            <a:r>
              <a:rPr lang="en-US" dirty="0"/>
              <a:t>’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through the code, see if you understand it </a:t>
            </a:r>
            <a:r>
              <a:rPr lang="en-US" sz="2200" i="1" dirty="0"/>
              <a:t>(it is mostly the previous two exercises, but with some small tweaks!)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Scroll down to line 32 for the exercise.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the bonus material — you can check your work with the code there.</a:t>
            </a:r>
          </a:p>
        </p:txBody>
      </p:sp>
    </p:spTree>
    <p:extLst>
      <p:ext uri="{BB962C8B-B14F-4D97-AF65-F5344CB8AC3E}">
        <p14:creationId xmlns:p14="http://schemas.microsoft.com/office/powerpoint/2010/main" val="216445468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  <a:r>
              <a:rPr lang="en-US" dirty="0"/>
              <a:t>: choose one!</a:t>
            </a:r>
            <a:endParaRPr dirty="0"/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8089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Copy-paste the for-loop you made in the previous exercise. Inside this for-loop, add an if-statement, so that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is only performed on numeric vectors. </a:t>
            </a:r>
            <a:r>
              <a:rPr lang="en-US" i="1" dirty="0"/>
              <a:t>Hint: check the function </a:t>
            </a:r>
            <a:r>
              <a:rPr lang="en-US" dirty="0" err="1">
                <a:latin typeface="Courier" pitchFamily="2" charset="0"/>
              </a:rPr>
              <a:t>is.numeric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	if(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is.numeric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(c)){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stat &lt;- mean(c)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print(stat)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Are you feeling comfortable with the material?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Open the file ‘</a:t>
            </a:r>
            <a:r>
              <a:rPr lang="en-US" dirty="0" err="1"/>
              <a:t>programming_exercise.R</a:t>
            </a:r>
            <a:r>
              <a:rPr lang="en-US" dirty="0"/>
              <a:t>’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through the code, see if you understand it </a:t>
            </a:r>
            <a:r>
              <a:rPr lang="en-US" sz="2200" i="1" dirty="0"/>
              <a:t>(it is mostly the previous two exercises, but with some small tweaks!)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Scroll down to line 32 for the exercise.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the bonus material — you can check your work with the code there.</a:t>
            </a:r>
          </a:p>
        </p:txBody>
      </p:sp>
    </p:spTree>
    <p:extLst>
      <p:ext uri="{BB962C8B-B14F-4D97-AF65-F5344CB8AC3E}">
        <p14:creationId xmlns:p14="http://schemas.microsoft.com/office/powerpoint/2010/main" val="355825484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science workflow: scripting is cruc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workflow: scripting is crucial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566" y="4497165"/>
            <a:ext cx="11575668" cy="4254115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cripting combines commands to a comprehensive set of instructions.…"/>
          <p:cNvSpPr txBox="1"/>
          <p:nvPr/>
        </p:nvSpPr>
        <p:spPr>
          <a:xfrm>
            <a:off x="608098" y="2209928"/>
            <a:ext cx="12198920" cy="235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Scripting combines commands to a comprehensive set of instructions.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A script is code that can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saved, reused, shared, published</a:t>
            </a:r>
            <a:r>
              <a:t>!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In short: a crucial step towards reproducible data analysis.</a:t>
            </a:r>
          </a:p>
        </p:txBody>
      </p:sp>
      <p:sp>
        <p:nvSpPr>
          <p:cNvPr id="469" name="a single script for a single purpose!"/>
          <p:cNvSpPr txBox="1"/>
          <p:nvPr/>
        </p:nvSpPr>
        <p:spPr>
          <a:xfrm>
            <a:off x="3229180" y="8656868"/>
            <a:ext cx="695675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single script for a single purpose!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tarting the script: write a he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the script: write a header</a:t>
            </a:r>
          </a:p>
        </p:txBody>
      </p:sp>
      <p:sp>
        <p:nvSpPr>
          <p:cNvPr id="472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oad packages and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packages and dependencies</a:t>
            </a:r>
          </a:p>
        </p:txBody>
      </p:sp>
      <p:sp>
        <p:nvSpPr>
          <p:cNvPr id="477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functions</a:t>
            </a:r>
          </a:p>
        </p:txBody>
      </p:sp>
      <p:sp>
        <p:nvSpPr>
          <p:cNvPr id="480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9-02-18 at 15.46.03.png" descr="Screen Shot 2019-02-18 at 15.4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19970"/>
            <a:ext cx="130048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0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1" name="console"/>
          <p:cNvSpPr/>
          <p:nvPr/>
        </p:nvSpPr>
        <p:spPr>
          <a:xfrm>
            <a:off x="11521" y="5779285"/>
            <a:ext cx="6577685" cy="3860670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62" name="script…"/>
          <p:cNvSpPr/>
          <p:nvPr/>
        </p:nvSpPr>
        <p:spPr>
          <a:xfrm>
            <a:off x="11521" y="1881563"/>
            <a:ext cx="6577685" cy="3860670"/>
          </a:xfrm>
          <a:prstGeom prst="rect">
            <a:avLst/>
          </a:prstGeom>
          <a:solidFill>
            <a:srgbClr val="929000">
              <a:alpha val="5751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script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markdown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preview</a:t>
            </a:r>
          </a:p>
        </p:txBody>
      </p:sp>
      <p:sp>
        <p:nvSpPr>
          <p:cNvPr id="163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tarting your script: header, packages,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your script: header, packages, functions</a:t>
            </a:r>
          </a:p>
        </p:txBody>
      </p:sp>
      <p:sp>
        <p:nvSpPr>
          <p:cNvPr id="483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  <p:sp>
        <p:nvSpPr>
          <p:cNvPr id="484" name="Rectangle"/>
          <p:cNvSpPr/>
          <p:nvPr/>
        </p:nvSpPr>
        <p:spPr>
          <a:xfrm>
            <a:off x="312853" y="1990969"/>
            <a:ext cx="12064644" cy="2258599"/>
          </a:xfrm>
          <a:prstGeom prst="rect">
            <a:avLst/>
          </a:prstGeom>
          <a:solidFill>
            <a:srgbClr val="531B93">
              <a:alpha val="1719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312853" y="4329058"/>
            <a:ext cx="12064644" cy="2258599"/>
          </a:xfrm>
          <a:prstGeom prst="rect">
            <a:avLst/>
          </a:prstGeom>
          <a:solidFill>
            <a:srgbClr val="0096FF">
              <a:alpha val="2481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2853" y="6677126"/>
            <a:ext cx="12064644" cy="2258600"/>
          </a:xfrm>
          <a:prstGeom prst="rect">
            <a:avLst/>
          </a:prstGeom>
          <a:solidFill>
            <a:srgbClr val="FF9300">
              <a:alpha val="212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o check before lunch: please load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check before lunch: please load tidyverse</a:t>
            </a:r>
          </a:p>
        </p:txBody>
      </p:sp>
      <p:sp>
        <p:nvSpPr>
          <p:cNvPr id="530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41377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00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Enjoy your lunch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Enjoy your lunch!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993"/>
          <a:stretch>
            <a:fillRect/>
          </a:stretch>
        </p:blipFill>
        <p:spPr>
          <a:xfrm>
            <a:off x="6397824" y="0"/>
            <a:ext cx="72572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536" name="Part II: Modern R with tidyvers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II: Modern R with tidyverse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39" name="Outline part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 part II </a:t>
            </a:r>
          </a:p>
        </p:txBody>
      </p:sp>
      <p:sp>
        <p:nvSpPr>
          <p:cNvPr id="540" name="Introduction to tidyverse, rmarkdown, and tibble.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Introduction to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tidyverse</a:t>
            </a:r>
            <a:r>
              <a:t>,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rmarkdown</a:t>
            </a:r>
            <a:r>
              <a:t>, and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tibble</a:t>
            </a:r>
            <a:r>
              <a:t>.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Load and save data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readr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Data visualisation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ggplot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[break]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Data transformation with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tidyr</a:t>
            </a:r>
            <a:r>
              <a:t> and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dplyr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creen Shot 2018-10-31 at 11.41.58.png" descr="Screen Shot 2018-10-31 at 11.41.58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16512" b="165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43" name="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Tidyverse</a:t>
            </a:r>
          </a:p>
        </p:txBody>
      </p:sp>
      <p:sp>
        <p:nvSpPr>
          <p:cNvPr id="544" name="Modern R for data scien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R for data science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– tidyverse.org (2018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 tidyverse.org (2018)</a:t>
            </a:r>
          </a:p>
        </p:txBody>
      </p:sp>
      <p:sp>
        <p:nvSpPr>
          <p:cNvPr id="549" name="&quot;The tidyverse is an opinionated collection of R packages designed for data science. All packages share an underlying design philosophy, grammar, and data structures.&quot;"/>
          <p:cNvSpPr txBox="1">
            <a:spLocks noGrp="1"/>
          </p:cNvSpPr>
          <p:nvPr>
            <p:ph type="body" idx="14"/>
          </p:nvPr>
        </p:nvSpPr>
        <p:spPr>
          <a:xfrm>
            <a:off x="1270000" y="3360167"/>
            <a:ext cx="10464800" cy="2576066"/>
          </a:xfrm>
          <a:prstGeom prst="rect">
            <a:avLst/>
          </a:prstGeom>
        </p:spPr>
        <p:txBody>
          <a:bodyPr/>
          <a:lstStyle/>
          <a:p>
            <a:r>
              <a:t>"The tidyverse is an opinionated collection of R packages designed for data science. All packages share an underlying design philosophy, grammar, and data structures."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Data science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566" y="3064977"/>
            <a:ext cx="11575668" cy="4254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225" y="4501638"/>
            <a:ext cx="1373817" cy="750324"/>
          </a:xfrm>
          <a:prstGeom prst="rect">
            <a:avLst/>
          </a:prstGeom>
        </p:spPr>
      </p:pic>
      <p:sp>
        <p:nvSpPr>
          <p:cNvPr id="492" name="Tidy data ensuresultsthat further processing can be done efficiently, and reproducibly.…"/>
          <p:cNvSpPr txBox="1"/>
          <p:nvPr/>
        </p:nvSpPr>
        <p:spPr>
          <a:xfrm>
            <a:off x="1270000" y="7562981"/>
            <a:ext cx="104648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3000"/>
              </a:spcBef>
              <a:defRPr sz="3000"/>
            </a:pPr>
            <a:r>
              <a:rPr dirty="0"/>
              <a:t>Tidy data ensu</a:t>
            </a:r>
            <a:r>
              <a:rPr lang="en-US" dirty="0"/>
              <a:t>res </a:t>
            </a:r>
            <a:r>
              <a:rPr dirty="0"/>
              <a:t>that further processing can be done efficiently, and reproducibly.</a:t>
            </a:r>
          </a:p>
          <a:p>
            <a:pPr>
              <a:spcBef>
                <a:spcPts val="3000"/>
              </a:spcBef>
              <a:defRPr sz="3000"/>
            </a:pPr>
            <a:r>
              <a:rPr dirty="0"/>
              <a:t>Tidy data is easy to manipulate, model, and visualize. 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Tidy data</a:t>
            </a:r>
          </a:p>
        </p:txBody>
      </p:sp>
      <p:sp>
        <p:nvSpPr>
          <p:cNvPr id="495" name="Each variable is a column and contains val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t> is a column and contains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r>
              <a:t> is a row 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Each type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observational unit</a:t>
            </a:r>
            <a:r>
              <a:t> forms a table</a:t>
            </a:r>
          </a:p>
        </p:txBody>
      </p:sp>
      <p:graphicFrame>
        <p:nvGraphicFramePr>
          <p:cNvPr id="496" name="Table"/>
          <p:cNvGraphicFramePr/>
          <p:nvPr>
            <p:extLst>
              <p:ext uri="{D42A27DB-BD31-4B8C-83A1-F6EECF244321}">
                <p14:modId xmlns:p14="http://schemas.microsoft.com/office/powerpoint/2010/main" val="1430280462"/>
              </p:ext>
            </p:extLst>
          </p:nvPr>
        </p:nvGraphicFramePr>
        <p:xfrm>
          <a:off x="970753" y="4948315"/>
          <a:ext cx="11352735" cy="40604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7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_A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Med_B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</a:rPr>
                        <a:t>Temp</a:t>
                      </a:r>
                      <a:r>
                        <a:rPr sz="2800" dirty="0" err="1">
                          <a:solidFill>
                            <a:srgbClr val="FFFFFF"/>
                          </a:solidFill>
                        </a:rPr>
                        <a:t>_B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97" name="Oval" descr="Oval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7056" y="4535952"/>
            <a:ext cx="8171461" cy="1587501"/>
          </a:xfrm>
          <a:prstGeom prst="rect">
            <a:avLst/>
          </a:prstGeom>
        </p:spPr>
      </p:pic>
      <p:pic>
        <p:nvPicPr>
          <p:cNvPr id="509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1662" y="3076634"/>
            <a:ext cx="1016612" cy="1600765"/>
          </a:xfrm>
          <a:prstGeom prst="rect">
            <a:avLst/>
          </a:prstGeom>
        </p:spPr>
      </p:pic>
      <p:grpSp>
        <p:nvGrpSpPr>
          <p:cNvPr id="502" name="values in column names"/>
          <p:cNvGrpSpPr/>
          <p:nvPr/>
        </p:nvGrpSpPr>
        <p:grpSpPr>
          <a:xfrm>
            <a:off x="8190609" y="1968564"/>
            <a:ext cx="4680186" cy="1184308"/>
            <a:chOff x="0" y="0"/>
            <a:chExt cx="4680185" cy="1184307"/>
          </a:xfrm>
        </p:grpSpPr>
        <p:sp>
          <p:nvSpPr>
            <p:cNvPr id="501" name="values in column names"/>
            <p:cNvSpPr/>
            <p:nvPr/>
          </p:nvSpPr>
          <p:spPr>
            <a:xfrm>
              <a:off x="76200" y="76200"/>
              <a:ext cx="4527786" cy="1031908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values in column names</a:t>
              </a:r>
            </a:p>
          </p:txBody>
        </p:sp>
        <p:pic>
          <p:nvPicPr>
            <p:cNvPr id="500" name="values in column names" descr="values in column name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80186" cy="1184308"/>
            </a:xfrm>
            <a:prstGeom prst="rect">
              <a:avLst/>
            </a:prstGeom>
            <a:effectLst/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4EF1F2-4C44-2443-BA84-2861E80BD3D5}"/>
              </a:ext>
            </a:extLst>
          </p:cNvPr>
          <p:cNvSpPr/>
          <p:nvPr/>
        </p:nvSpPr>
        <p:spPr>
          <a:xfrm>
            <a:off x="4131128" y="651244"/>
            <a:ext cx="5845629" cy="6242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chemeClr val="tx1"/>
                </a:solidFill>
              </a:rPr>
              <a:t>multiple observations per row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684442-3A1A-004F-A8BC-90E7B357C65B}"/>
              </a:ext>
            </a:extLst>
          </p:cNvPr>
          <p:cNvSpPr/>
          <p:nvPr/>
        </p:nvSpPr>
        <p:spPr>
          <a:xfrm>
            <a:off x="2661557" y="4914900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5B8D64-C1C8-F448-B9AE-0B1841CD761A}"/>
              </a:ext>
            </a:extLst>
          </p:cNvPr>
          <p:cNvSpPr/>
          <p:nvPr/>
        </p:nvSpPr>
        <p:spPr>
          <a:xfrm>
            <a:off x="6569527" y="4735286"/>
            <a:ext cx="1807029" cy="4430486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EDF4B2-A0C3-E940-A20A-9976506944D5}"/>
              </a:ext>
            </a:extLst>
          </p:cNvPr>
          <p:cNvSpPr/>
          <p:nvPr/>
        </p:nvSpPr>
        <p:spPr>
          <a:xfrm>
            <a:off x="10439400" y="4789715"/>
            <a:ext cx="1763486" cy="4229100"/>
          </a:xfrm>
          <a:prstGeom prst="ellipse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9EBB3E-F206-3340-8C01-34D9A704469B}"/>
              </a:ext>
            </a:extLst>
          </p:cNvPr>
          <p:cNvCxnSpPr>
            <a:cxnSpLocks/>
          </p:cNvCxnSpPr>
          <p:nvPr/>
        </p:nvCxnSpPr>
        <p:spPr>
          <a:xfrm flipH="1">
            <a:off x="3755572" y="1191986"/>
            <a:ext cx="1763485" cy="3559628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2EB53E-66EC-F248-B5EA-EACF694BE640}"/>
              </a:ext>
            </a:extLst>
          </p:cNvPr>
          <p:cNvCxnSpPr>
            <a:cxnSpLocks/>
          </p:cNvCxnSpPr>
          <p:nvPr/>
        </p:nvCxnSpPr>
        <p:spPr>
          <a:xfrm>
            <a:off x="6716486" y="1230086"/>
            <a:ext cx="598714" cy="3619500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27ED88-98EF-9641-913F-605B579E490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8429" y="1083129"/>
            <a:ext cx="2122714" cy="3706586"/>
          </a:xfrm>
          <a:prstGeom prst="straightConnector1">
            <a:avLst/>
          </a:prstGeom>
          <a:noFill/>
          <a:ln w="5715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  <p:bldP spid="497" grpId="7" animBg="1" advAuto="0"/>
      <p:bldP spid="509" grpId="5" animBg="1" advAuto="0"/>
      <p:bldP spid="502" grpId="6" animBg="1" advAuto="0"/>
      <p:bldP spid="2" grpId="0" animBg="1"/>
      <p:bldP spid="3" grpId="0" animBg="1"/>
      <p:bldP spid="22" grpId="0" animBg="1"/>
      <p:bldP spid="2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dy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graphicFrame>
        <p:nvGraphicFramePr>
          <p:cNvPr id="515" name="Table"/>
          <p:cNvGraphicFramePr/>
          <p:nvPr>
            <p:extLst>
              <p:ext uri="{D42A27DB-BD31-4B8C-83A1-F6EECF244321}">
                <p14:modId xmlns:p14="http://schemas.microsoft.com/office/powerpoint/2010/main" val="3279716790"/>
              </p:ext>
            </p:extLst>
          </p:nvPr>
        </p:nvGraphicFramePr>
        <p:xfrm>
          <a:off x="970753" y="2395615"/>
          <a:ext cx="6963782" cy="707441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170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Patient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Temp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Treatment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Dose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37.1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200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122021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85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124500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39.1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None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NA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744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126098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36.8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100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24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145" y="1714135"/>
            <a:ext cx="1442753" cy="789987"/>
          </a:xfrm>
          <a:prstGeom prst="rect">
            <a:avLst/>
          </a:prstGeom>
        </p:spPr>
      </p:pic>
      <p:grpSp>
        <p:nvGrpSpPr>
          <p:cNvPr id="519" name="ID no longer unique per row (but can still be used to collect all info on single patient)"/>
          <p:cNvGrpSpPr/>
          <p:nvPr/>
        </p:nvGrpSpPr>
        <p:grpSpPr>
          <a:xfrm>
            <a:off x="3301677" y="53808"/>
            <a:ext cx="5478897" cy="1949784"/>
            <a:chOff x="0" y="0"/>
            <a:chExt cx="5478895" cy="1949783"/>
          </a:xfrm>
        </p:grpSpPr>
        <p:sp>
          <p:nvSpPr>
            <p:cNvPr id="518" name="ID no longer unique per row (but can still be used to collect all info on single patient)"/>
            <p:cNvSpPr/>
            <p:nvPr/>
          </p:nvSpPr>
          <p:spPr>
            <a:xfrm>
              <a:off x="76200" y="76200"/>
              <a:ext cx="5326496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ID no longer unique per row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(but can still be used to collect all info on single patient)</a:t>
              </a:r>
            </a:p>
          </p:txBody>
        </p:sp>
        <p:pic>
          <p:nvPicPr>
            <p:cNvPr id="517" name="ID no longer unique per row (but can still be used to collect all info on single patient)" descr="ID no longer unique per row (but can still be used to collect all info on single patient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8896" cy="1949784"/>
            </a:xfrm>
            <a:prstGeom prst="rect">
              <a:avLst/>
            </a:prstGeom>
            <a:effectLst/>
          </p:spPr>
        </p:pic>
      </p:grpSp>
      <p:pic>
        <p:nvPicPr>
          <p:cNvPr id="526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96478">
            <a:off x="6143434" y="2030340"/>
            <a:ext cx="2163792" cy="1177089"/>
          </a:xfrm>
          <a:prstGeom prst="rect">
            <a:avLst/>
          </a:prstGeom>
        </p:spPr>
      </p:pic>
      <p:grpSp>
        <p:nvGrpSpPr>
          <p:cNvPr id="523" name="Time series (order) lost (so make sure this is explicit)"/>
          <p:cNvGrpSpPr/>
          <p:nvPr/>
        </p:nvGrpSpPr>
        <p:grpSpPr>
          <a:xfrm>
            <a:off x="8190331" y="2527889"/>
            <a:ext cx="4354100" cy="1949784"/>
            <a:chOff x="0" y="0"/>
            <a:chExt cx="4354098" cy="1949783"/>
          </a:xfrm>
        </p:grpSpPr>
        <p:sp>
          <p:nvSpPr>
            <p:cNvPr id="522" name="Time series (order) lost (so make sure this is explicit)"/>
            <p:cNvSpPr/>
            <p:nvPr/>
          </p:nvSpPr>
          <p:spPr>
            <a:xfrm>
              <a:off x="76200" y="76200"/>
              <a:ext cx="4201699" cy="1797384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Time series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(order)</a:t>
              </a:r>
              <a:r>
                <a:t> lost </a:t>
              </a:r>
              <a:r>
                <a:rPr>
                  <a:latin typeface="+mn-lt"/>
                  <a:ea typeface="+mn-ea"/>
                  <a:cs typeface="+mn-cs"/>
                  <a:sym typeface="Helvetica Neue Light"/>
                </a:rPr>
                <a:t>(so make sure this is explicit)</a:t>
              </a:r>
            </a:p>
          </p:txBody>
        </p:sp>
        <p:pic>
          <p:nvPicPr>
            <p:cNvPr id="521" name="Time series (order) lost (so make sure this is explicit)" descr="Time series (order) lost (so make sure this is explicit)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354099" cy="19497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1" animBg="1" advAuto="0"/>
      <p:bldP spid="519" grpId="2" animBg="1" advAuto="0"/>
      <p:bldP spid="526" grpId="3" animBg="1" advAuto="0"/>
      <p:bldP spid="523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9-02-18 at 15.52.29.png" descr="Screen Shot 2019-02-18 at 15.52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1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8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9" name="console"/>
          <p:cNvSpPr/>
          <p:nvPr/>
        </p:nvSpPr>
        <p:spPr>
          <a:xfrm>
            <a:off x="11521" y="1878552"/>
            <a:ext cx="6577685" cy="7761403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70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wickham_r4ds.png" descr="wickham_r4ds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4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55" name="R for Data Science (book) Freely available on:         r4ds.had.co.nz/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56804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 f</a:t>
            </a:r>
            <a:r>
              <a:rPr dirty="0"/>
              <a:t>reely available on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20" b="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8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59" name="R for Data Science (book) Freely available on:         r4ds.had.co.nz/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55171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reely available on</a:t>
            </a:r>
            <a:r>
              <a:rPr lang="en-US" dirty="0"/>
              <a:t>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  <a:p>
            <a:r>
              <a:rPr dirty="0"/>
              <a:t>ggplot2 (book)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cheatsheet_example.png" descr="cheatsheet_exampl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66" t="707" r="466" b="34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62" name="Learn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tidyverse</a:t>
            </a:r>
          </a:p>
        </p:txBody>
      </p:sp>
      <p:sp>
        <p:nvSpPr>
          <p:cNvPr id="563" name="R for Data Science (book) Freely available on:         r4ds.had.co.nz/…"/>
          <p:cNvSpPr txBox="1">
            <a:spLocks noGrp="1"/>
          </p:cNvSpPr>
          <p:nvPr>
            <p:ph type="body" sz="half" idx="1"/>
          </p:nvPr>
        </p:nvSpPr>
        <p:spPr>
          <a:xfrm>
            <a:off x="571499" y="2222500"/>
            <a:ext cx="5682344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R for Data Science (book)</a:t>
            </a:r>
            <a:r>
              <a:rPr lang="en-US" dirty="0"/>
              <a:t>; f</a:t>
            </a:r>
            <a:r>
              <a:rPr dirty="0"/>
              <a:t>reely available on </a:t>
            </a:r>
            <a:r>
              <a:rPr u="sng" dirty="0">
                <a:solidFill>
                  <a:srgbClr val="0433FF"/>
                </a:solidFill>
                <a:hlinkClick r:id="rId3"/>
              </a:rPr>
              <a:t>r4ds.had.co.nz/</a:t>
            </a:r>
          </a:p>
          <a:p>
            <a:r>
              <a:rPr dirty="0"/>
              <a:t>ggplot2 (book)</a:t>
            </a:r>
          </a:p>
          <a:p>
            <a:r>
              <a:rPr dirty="0" err="1"/>
              <a:t>cheatsheets</a:t>
            </a:r>
            <a:r>
              <a:rPr dirty="0"/>
              <a:t>   </a:t>
            </a:r>
            <a:r>
              <a:rPr sz="2200" u="sng" dirty="0">
                <a:solidFill>
                  <a:srgbClr val="0433FF"/>
                </a:solidFill>
                <a:hlinkClick r:id="rId4"/>
              </a:rPr>
              <a:t>www.rstudio.com/resources/cheatsheets/</a:t>
            </a:r>
            <a:r>
              <a:rPr sz="2200" dirty="0">
                <a:solidFill>
                  <a:srgbClr val="0433FF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Your afternoon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afternoon roadmap</a:t>
            </a:r>
          </a:p>
        </p:txBody>
      </p:sp>
      <p:sp>
        <p:nvSpPr>
          <p:cNvPr id="566" name="A short explanation on screen (~15 minute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A short explanation on screen (~15 minutes)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Exercises in a document on your computer (~45 minutes)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2-3 basic exercises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optional exercises, for further practice</a:t>
            </a:r>
          </a:p>
          <a:p>
            <a:pPr marL="787400" lvl="1" indent="-330200"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Helvetica Neue Light"/>
              </a:defRPr>
            </a:pPr>
            <a:r>
              <a:t>reading exercises, for some extra insight into Tidyverse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We will work with a new data set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The exercises are presented in Rmarkdown format. We’ll explain this later!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rmarkdown-200x232@2x.png" descr="rmarkdown-200x232@2x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8033489" y="141516"/>
            <a:ext cx="4199446" cy="4871356"/>
          </a:xfrm>
          <a:prstGeom prst="rect">
            <a:avLst/>
          </a:prstGeom>
        </p:spPr>
      </p:pic>
      <p:sp>
        <p:nvSpPr>
          <p:cNvPr id="569" name="From code to documen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6580414" cy="3175000"/>
          </a:xfrm>
          <a:prstGeom prst="rect">
            <a:avLst/>
          </a:prstGeom>
        </p:spPr>
        <p:txBody>
          <a:bodyPr/>
          <a:lstStyle/>
          <a:p>
            <a:r>
              <a:rPr dirty="0"/>
              <a:t>From code to document</a:t>
            </a:r>
          </a:p>
        </p:txBody>
      </p:sp>
      <p:sp>
        <p:nvSpPr>
          <p:cNvPr id="570" name="Turn your analyses into high quality documents with Rmarkdown"/>
          <p:cNvSpPr txBox="1">
            <a:spLocks noGrp="1"/>
          </p:cNvSpPr>
          <p:nvPr>
            <p:ph type="body" sz="quarter" idx="1"/>
          </p:nvPr>
        </p:nvSpPr>
        <p:spPr>
          <a:xfrm>
            <a:off x="571499" y="5130800"/>
            <a:ext cx="11397344" cy="4127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dirty="0">
                <a:solidFill>
                  <a:schemeClr val="tx1"/>
                </a:solidFill>
              </a:rPr>
              <a:t>Turn your analyses into high quality documents with </a:t>
            </a:r>
            <a:r>
              <a:rPr dirty="0" err="1">
                <a:solidFill>
                  <a:schemeClr val="tx1"/>
                </a:solidFill>
              </a:rPr>
              <a:t>Rmarkdown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chemeClr val="tx1"/>
                </a:solidFill>
              </a:rPr>
              <a:t>Combine code with narrative (R with markdown)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Turn your analyses into high quality documents, reports, presentations and dashboards.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sym typeface="Helvetica Neue Light"/>
              </a:rPr>
              <a:t>… or your note 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onsole, Scripts and R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Console, Scripts and Rmarkdown</a:t>
            </a:r>
          </a:p>
        </p:txBody>
      </p:sp>
      <p:sp>
        <p:nvSpPr>
          <p:cNvPr id="57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577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.Rmd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tangle"/>
          <p:cNvSpPr/>
          <p:nvPr/>
        </p:nvSpPr>
        <p:spPr>
          <a:xfrm>
            <a:off x="576326" y="5753535"/>
            <a:ext cx="11626387" cy="172334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 </a:t>
            </a:r>
          </a:p>
        </p:txBody>
      </p:sp>
      <p:sp>
        <p:nvSpPr>
          <p:cNvPr id="583" name="# tit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 title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Some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## Section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More text about your project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```{r}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max(iris$Petal.Length)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min(iris$Petal.Length)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```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markdown: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Rmarkdown: demo</a:t>
            </a:r>
          </a:p>
        </p:txBody>
      </p:sp>
      <p:pic>
        <p:nvPicPr>
          <p:cNvPr id="586" name="rmarkdown-200x232@2x.png" descr="rmarkdown-200x23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0416" y="2405138"/>
            <a:ext cx="5443992" cy="6315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Exercise: open the exercise Rmarkdown…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841025"/>
          </a:xfrm>
          <a:prstGeom prst="rect">
            <a:avLst/>
          </a:prstGeom>
        </p:spPr>
        <p:txBody>
          <a:bodyPr/>
          <a:lstStyle/>
          <a:p>
            <a:r>
              <a:t>Exercise: open the exercise Rmarkdown</a:t>
            </a:r>
          </a:p>
          <a:p>
            <a:endParaRPr/>
          </a:p>
          <a:p>
            <a:pPr>
              <a:defRPr sz="2500"/>
            </a:pPr>
            <a:r>
              <a:t>1. RStudio &gt; File &gt; Open Project &gt; introduction-to-R-and-data-github.Rproj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2. From the ‘files’ menu (bottom right), select modernR_exercises.Rmd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3. Update the header information with your name!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un the first code chun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the first code chunk!</a:t>
            </a:r>
          </a:p>
        </p:txBody>
      </p:sp>
      <p:sp>
        <p:nvSpPr>
          <p:cNvPr id="591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4802432"/>
            <a:ext cx="14137719" cy="44304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  <p:pic>
        <p:nvPicPr>
          <p:cNvPr id="592" name="Screen Shot 2019-02-14 at 17.43.06.png" descr="Screen Shot 2019-02-14 at 17.4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21" y="2048431"/>
            <a:ext cx="12049158" cy="2798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Oval" descr="Oval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8054" y="3399525"/>
            <a:ext cx="1075046" cy="9767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1" animBg="1" advAuto="0"/>
    </p:bld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5868</TotalTime>
  <Words>9267</Words>
  <Application>Microsoft Macintosh PowerPoint</Application>
  <PresentationFormat>Custom</PresentationFormat>
  <Paragraphs>1703</Paragraphs>
  <Slides>163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3" baseType="lpstr">
      <vt:lpstr>Arial</vt:lpstr>
      <vt:lpstr>Cambria Math</vt:lpstr>
      <vt:lpstr>Courier</vt:lpstr>
      <vt:lpstr>Helvetica</vt:lpstr>
      <vt:lpstr>Helvetica Neue</vt:lpstr>
      <vt:lpstr>Helvetica Neue Light</vt:lpstr>
      <vt:lpstr>Helvetica Neue Medium</vt:lpstr>
      <vt:lpstr>Helvetica Neue Thin</vt:lpstr>
      <vt:lpstr>Verdana</vt:lpstr>
      <vt:lpstr>ModernPortfolio</vt:lpstr>
      <vt:lpstr>Welcome! Please download all of the course material:</vt:lpstr>
      <vt:lpstr>Introduction to R &amp; data</vt:lpstr>
      <vt:lpstr>Quick intro: this is us! And who are you?</vt:lpstr>
      <vt:lpstr>What’s with those sticky notes?</vt:lpstr>
      <vt:lpstr>Introduction to R &amp; data</vt:lpstr>
      <vt:lpstr>What is R?</vt:lpstr>
      <vt:lpstr>We will work in RStudio</vt:lpstr>
      <vt:lpstr>The Rstudio interface</vt:lpstr>
      <vt:lpstr>The Rstudio interface</vt:lpstr>
      <vt:lpstr>Have you downloaded the course material?</vt:lpstr>
      <vt:lpstr>R syntax &amp; the console</vt:lpstr>
      <vt:lpstr>A quick note on notes</vt:lpstr>
      <vt:lpstr>Variable assignment</vt:lpstr>
      <vt:lpstr>Variable assignment</vt:lpstr>
      <vt:lpstr>Variable assignment</vt:lpstr>
      <vt:lpstr>Maths Functions</vt:lpstr>
      <vt:lpstr>Exercise</vt:lpstr>
      <vt:lpstr>Exercise</vt:lpstr>
      <vt:lpstr>Another data type: logical</vt:lpstr>
      <vt:lpstr>Combining data: creating vectors</vt:lpstr>
      <vt:lpstr>Vector functions</vt:lpstr>
      <vt:lpstr>Exercise</vt:lpstr>
      <vt:lpstr>Exercise</vt:lpstr>
      <vt:lpstr>Vectors and factors</vt:lpstr>
      <vt:lpstr>Vectors and factors</vt:lpstr>
      <vt:lpstr>Exercise</vt:lpstr>
      <vt:lpstr>Exercise</vt:lpstr>
      <vt:lpstr>But what if there is no data? Introducing: NA</vt:lpstr>
      <vt:lpstr>Exercise: predict the answer</vt:lpstr>
      <vt:lpstr>Exercise: predict the answer</vt:lpstr>
      <vt:lpstr>NA != NULL</vt:lpstr>
      <vt:lpstr>Exercise: predict the answer</vt:lpstr>
      <vt:lpstr>Exercise: predict the answer</vt:lpstr>
      <vt:lpstr>Exercise: predict the answer</vt:lpstr>
      <vt:lpstr>Vectors, lists, and data frames</vt:lpstr>
      <vt:lpstr>Let’s breathe and recap!</vt:lpstr>
      <vt:lpstr>Functions</vt:lpstr>
      <vt:lpstr>Help!</vt:lpstr>
      <vt:lpstr>Help? Scroll down!</vt:lpstr>
      <vt:lpstr>Take a break!</vt:lpstr>
      <vt:lpstr>Selecting vector elements by position</vt:lpstr>
      <vt:lpstr>Selecting vector elements by value</vt:lpstr>
      <vt:lpstr>Exercise</vt:lpstr>
      <vt:lpstr>Exercise</vt:lpstr>
      <vt:lpstr>Indexing lists</vt:lpstr>
      <vt:lpstr>Indexing a data frame</vt:lpstr>
      <vt:lpstr>Indexing a data frame</vt:lpstr>
      <vt:lpstr>Exercise</vt:lpstr>
      <vt:lpstr>Exercise</vt:lpstr>
      <vt:lpstr>Which bracket does what?</vt:lpstr>
      <vt:lpstr>Programming</vt:lpstr>
      <vt:lpstr>Introducing a sample dataset</vt:lpstr>
      <vt:lpstr>Introducing a sample dataset</vt:lpstr>
      <vt:lpstr>Exercise</vt:lpstr>
      <vt:lpstr>Console and Scripts</vt:lpstr>
      <vt:lpstr>Ready to script?</vt:lpstr>
      <vt:lpstr>Console vs script on our slides</vt:lpstr>
      <vt:lpstr>Programming: functions</vt:lpstr>
      <vt:lpstr>Live exercise: the assembly line of a function</vt:lpstr>
      <vt:lpstr>How would this look in R?</vt:lpstr>
      <vt:lpstr>Programming: functions</vt:lpstr>
      <vt:lpstr>Exercise</vt:lpstr>
      <vt:lpstr>Exercise</vt:lpstr>
      <vt:lpstr>Exercise</vt:lpstr>
      <vt:lpstr>Exercise</vt:lpstr>
      <vt:lpstr>Live exercise: the repeated action in a for-loop</vt:lpstr>
      <vt:lpstr>How would this look in R?</vt:lpstr>
      <vt:lpstr>Exercise</vt:lpstr>
      <vt:lpstr>Exercise</vt:lpstr>
      <vt:lpstr>What’s wrong? And how do we fix it?</vt:lpstr>
      <vt:lpstr>Live exercise: the selectivity of an if-statement</vt:lpstr>
      <vt:lpstr>How would this look in R?</vt:lpstr>
      <vt:lpstr>Programming: if-statement</vt:lpstr>
      <vt:lpstr>Exercise: choose one!</vt:lpstr>
      <vt:lpstr>Exercise: choose one!</vt:lpstr>
      <vt:lpstr>Data science workflow: scripting is crucial</vt:lpstr>
      <vt:lpstr>Starting the script: write a header</vt:lpstr>
      <vt:lpstr>Load packages and dependencies</vt:lpstr>
      <vt:lpstr>Custom functions</vt:lpstr>
      <vt:lpstr>Starting your script: header, packages, functions</vt:lpstr>
      <vt:lpstr>To check before lunch: please load tidyverse</vt:lpstr>
      <vt:lpstr>Enjoy your lunch!</vt:lpstr>
      <vt:lpstr>Introduction to R &amp; data</vt:lpstr>
      <vt:lpstr>Outline part II </vt:lpstr>
      <vt:lpstr>Tidyverse</vt:lpstr>
      <vt:lpstr>PowerPoint Presentation</vt:lpstr>
      <vt:lpstr>Data science workflow</vt:lpstr>
      <vt:lpstr>Tidy data</vt:lpstr>
      <vt:lpstr>Tidy data</vt:lpstr>
      <vt:lpstr>Learn tidyverse</vt:lpstr>
      <vt:lpstr>Learn tidyverse</vt:lpstr>
      <vt:lpstr>Learn tidyverse</vt:lpstr>
      <vt:lpstr>Your afternoon roadmap</vt:lpstr>
      <vt:lpstr>From code to document</vt:lpstr>
      <vt:lpstr>Console, Scripts and Rmarkdown</vt:lpstr>
      <vt:lpstr>Markdown </vt:lpstr>
      <vt:lpstr>Rmarkdown: demo</vt:lpstr>
      <vt:lpstr>Exercise: open the exercise Rmarkdown  1. RStudio &gt; File &gt; Open Project &gt; introduction-to-R-and-data-github.Rproj  2. From the ‘files’ menu (bottom right), select modernR_exercises.Rmd  3. Update the header information with your name!</vt:lpstr>
      <vt:lpstr>Run the first code chunk!</vt:lpstr>
      <vt:lpstr>All done? Time to knit!</vt:lpstr>
      <vt:lpstr>package: Tibble</vt:lpstr>
      <vt:lpstr>Tibbles</vt:lpstr>
      <vt:lpstr>Tibbles: from data.frame to tibble</vt:lpstr>
      <vt:lpstr>Tibbles: from tibble to data.frame</vt:lpstr>
      <vt:lpstr>Load and save data</vt:lpstr>
      <vt:lpstr>Flat data files</vt:lpstr>
      <vt:lpstr>Load data by using buttons</vt:lpstr>
      <vt:lpstr>Load data by using buttons</vt:lpstr>
      <vt:lpstr>Read flat files</vt:lpstr>
      <vt:lpstr>Read flat files</vt:lpstr>
      <vt:lpstr>Read flat files</vt:lpstr>
      <vt:lpstr>Exercise dataset</vt:lpstr>
      <vt:lpstr>Exercises Please do basic exercises 1-I and 1-II. Time left? Opt for a reading exercise or optional exercise!</vt:lpstr>
      <vt:lpstr>Data visualisation</vt:lpstr>
      <vt:lpstr>PowerPoint Presentation</vt:lpstr>
      <vt:lpstr>Data visualisation with ggplot2</vt:lpstr>
      <vt:lpstr>The grammar of graphics</vt:lpstr>
      <vt:lpstr>Quick plotting</vt:lpstr>
      <vt:lpstr>Quick plots</vt:lpstr>
      <vt:lpstr>Quick plots</vt:lpstr>
      <vt:lpstr>Quick plots</vt:lpstr>
      <vt:lpstr>ggplot (grammar of graphics)</vt:lpstr>
      <vt:lpstr>ggplot: Data, aesthetics, geometrics</vt:lpstr>
      <vt:lpstr>ggplot: Data, aesthetics, geometrics</vt:lpstr>
      <vt:lpstr>ggplot: Data, aesthetics, geometrics</vt:lpstr>
      <vt:lpstr>ggplot: Multiple geometric layers </vt:lpstr>
      <vt:lpstr>ggplot: Multiple geometric layers </vt:lpstr>
      <vt:lpstr>ggplot: Statistical layers </vt:lpstr>
      <vt:lpstr>Exercises Please do basic exercises 2-I and 2-II. Time left? Opt for a reading exercise or optional exercise!</vt:lpstr>
      <vt:lpstr>Data transformation</vt:lpstr>
      <vt:lpstr>PowerPoint Presentation</vt:lpstr>
      <vt:lpstr>filter()</vt:lpstr>
      <vt:lpstr>Function: filter()</vt:lpstr>
      <vt:lpstr>Function: filter()</vt:lpstr>
      <vt:lpstr>Function: filter()</vt:lpstr>
      <vt:lpstr>Function: filter()</vt:lpstr>
      <vt:lpstr>Function: filter()</vt:lpstr>
      <vt:lpstr>select()</vt:lpstr>
      <vt:lpstr>Function: select()</vt:lpstr>
      <vt:lpstr>Function: select()</vt:lpstr>
      <vt:lpstr>Function: select()</vt:lpstr>
      <vt:lpstr>Function: select()</vt:lpstr>
      <vt:lpstr>Function: select()</vt:lpstr>
      <vt:lpstr>Function: select()</vt:lpstr>
      <vt:lpstr>mutate()</vt:lpstr>
      <vt:lpstr>Function: mutate()</vt:lpstr>
      <vt:lpstr>Function: mutate()</vt:lpstr>
      <vt:lpstr>Function: mutate()</vt:lpstr>
      <vt:lpstr>Function: mutate()</vt:lpstr>
      <vt:lpstr>gather() and spread()</vt:lpstr>
      <vt:lpstr>Tidy data is long data</vt:lpstr>
      <vt:lpstr>Wide and long data</vt:lpstr>
      <vt:lpstr>Wide                              vs.                             Long</vt:lpstr>
      <vt:lpstr>Function: gather()</vt:lpstr>
      <vt:lpstr>Function: gather()</vt:lpstr>
      <vt:lpstr>Function: spread()</vt:lpstr>
      <vt:lpstr>Exercises Please do basic exercises 3-I and 3-II. Time left? Opt for a reading exercise or optional exercise!</vt:lpstr>
      <vt:lpstr>All done? Time to knit!</vt:lpstr>
      <vt:lpstr>Introduction to R &amp; data</vt:lpstr>
      <vt:lpstr>Other RDM workshops</vt:lpstr>
      <vt:lpstr>R Cafe </vt:lpstr>
      <vt:lpstr>We love feedback! It’s how we learn… Please send your feedback, remarks, questions to Barbara: b.m.i.vreede@uu.nl</vt:lpstr>
      <vt:lpstr>useR &lt;- function(){     print("Good luck and see you!") } useR()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Please download the course material:</dc:title>
  <cp:lastModifiedBy>Vreede, B.M.I. (Barbara)</cp:lastModifiedBy>
  <cp:revision>71</cp:revision>
  <dcterms:modified xsi:type="dcterms:W3CDTF">2019-04-08T22:43:23Z</dcterms:modified>
</cp:coreProperties>
</file>